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4" r:id="rId6"/>
    <p:sldId id="265" r:id="rId7"/>
    <p:sldId id="262" r:id="rId8"/>
    <p:sldId id="274" r:id="rId9"/>
    <p:sldId id="268" r:id="rId10"/>
    <p:sldId id="267" r:id="rId11"/>
    <p:sldId id="276" r:id="rId12"/>
    <p:sldId id="272" r:id="rId13"/>
    <p:sldId id="275" r:id="rId14"/>
    <p:sldId id="273" r:id="rId15"/>
    <p:sldId id="269" r:id="rId16"/>
    <p:sldId id="270" r:id="rId17"/>
    <p:sldId id="271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-103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A68A7C-B01A-3149-A7B8-412507BB0697}" type="doc">
      <dgm:prSet loTypeId="urn:microsoft.com/office/officeart/2005/8/layout/funnel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EB7DD21C-2511-4642-992B-6DC7CBF5EE8B}">
      <dgm:prSet phldrT="[文本]"/>
      <dgm:spPr/>
      <dgm:t>
        <a:bodyPr/>
        <a:lstStyle/>
        <a:p>
          <a:r>
            <a:rPr lang="zh-CN" altLang="en-US" dirty="0" smtClean="0"/>
            <a:t>机器学习眼角关系</a:t>
          </a:r>
          <a:endParaRPr lang="zh-CN" altLang="en-US" dirty="0"/>
        </a:p>
      </dgm:t>
    </dgm:pt>
    <dgm:pt modelId="{5E6B2F3B-20A9-404D-8823-41F0B64931D0}" type="parTrans" cxnId="{E5B32813-153C-804E-9CE3-909C9D5BA883}">
      <dgm:prSet/>
      <dgm:spPr/>
      <dgm:t>
        <a:bodyPr/>
        <a:lstStyle/>
        <a:p>
          <a:endParaRPr lang="zh-CN" altLang="en-US"/>
        </a:p>
      </dgm:t>
    </dgm:pt>
    <dgm:pt modelId="{DE920A66-1192-344F-BEA6-1FEBD96B1173}" type="sibTrans" cxnId="{E5B32813-153C-804E-9CE3-909C9D5BA883}">
      <dgm:prSet/>
      <dgm:spPr/>
      <dgm:t>
        <a:bodyPr/>
        <a:lstStyle/>
        <a:p>
          <a:endParaRPr lang="zh-CN" altLang="en-US"/>
        </a:p>
      </dgm:t>
    </dgm:pt>
    <dgm:pt modelId="{8CBDFC23-6AB3-B94F-A57F-290EDD353693}">
      <dgm:prSet phldrT="[文本]"/>
      <dgm:spPr/>
      <dgm:t>
        <a:bodyPr/>
        <a:lstStyle/>
        <a:p>
          <a:r>
            <a:rPr lang="zh-CN" altLang="en-US" dirty="0" smtClean="0"/>
            <a:t>人脸相似度</a:t>
          </a:r>
          <a:endParaRPr lang="zh-CN" altLang="en-US" dirty="0"/>
        </a:p>
      </dgm:t>
    </dgm:pt>
    <dgm:pt modelId="{A7A26F3E-7B91-BF47-A836-4650514DE571}" type="parTrans" cxnId="{FC128F15-0EE1-5E44-BB10-1EC0D5338D0C}">
      <dgm:prSet/>
      <dgm:spPr/>
      <dgm:t>
        <a:bodyPr/>
        <a:lstStyle/>
        <a:p>
          <a:endParaRPr lang="zh-CN" altLang="en-US"/>
        </a:p>
      </dgm:t>
    </dgm:pt>
    <dgm:pt modelId="{DCDE3A86-E6F1-454D-BB0E-103525C4A06B}" type="sibTrans" cxnId="{FC128F15-0EE1-5E44-BB10-1EC0D5338D0C}">
      <dgm:prSet/>
      <dgm:spPr/>
      <dgm:t>
        <a:bodyPr/>
        <a:lstStyle/>
        <a:p>
          <a:endParaRPr lang="zh-CN" altLang="en-US"/>
        </a:p>
      </dgm:t>
    </dgm:pt>
    <dgm:pt modelId="{3C6ABD67-1FBF-0049-9C1C-3CA4D3C8FEE9}">
      <dgm:prSet phldrT="[文本]"/>
      <dgm:spPr/>
      <dgm:t>
        <a:bodyPr/>
        <a:lstStyle/>
        <a:p>
          <a:r>
            <a:rPr lang="zh-CN" altLang="en-US" smtClean="0"/>
            <a:t>用户信息</a:t>
          </a:r>
          <a:endParaRPr lang="zh-CN" altLang="en-US" dirty="0"/>
        </a:p>
      </dgm:t>
    </dgm:pt>
    <dgm:pt modelId="{E8C519C0-F0A7-0546-A6B5-2B8BF357CF72}" type="parTrans" cxnId="{D73F4DA5-D2BB-4C45-BAEF-9BCC5E8C6227}">
      <dgm:prSet/>
      <dgm:spPr/>
      <dgm:t>
        <a:bodyPr/>
        <a:lstStyle/>
        <a:p>
          <a:endParaRPr lang="zh-CN" altLang="en-US"/>
        </a:p>
      </dgm:t>
    </dgm:pt>
    <dgm:pt modelId="{CD29140D-2825-E34F-BF32-BB5AF9F9128B}" type="sibTrans" cxnId="{D73F4DA5-D2BB-4C45-BAEF-9BCC5E8C6227}">
      <dgm:prSet/>
      <dgm:spPr/>
      <dgm:t>
        <a:bodyPr/>
        <a:lstStyle/>
        <a:p>
          <a:endParaRPr lang="zh-CN" altLang="en-US"/>
        </a:p>
      </dgm:t>
    </dgm:pt>
    <dgm:pt modelId="{736AD4D5-9E73-9E4C-B00F-CB24CB61B8BA}">
      <dgm:prSet phldrT="[文本]"/>
      <dgm:spPr/>
      <dgm:t>
        <a:bodyPr/>
        <a:lstStyle/>
        <a:p>
          <a:r>
            <a:rPr lang="zh-CN" altLang="en-US" dirty="0" smtClean="0"/>
            <a:t>匹配结果</a:t>
          </a:r>
          <a:endParaRPr lang="zh-CN" altLang="en-US" dirty="0"/>
        </a:p>
      </dgm:t>
    </dgm:pt>
    <dgm:pt modelId="{D4D31BF1-D016-144D-A9D3-0E64D68BBBDB}" type="parTrans" cxnId="{A61417E2-35FF-FB46-B917-4E2AF545494F}">
      <dgm:prSet/>
      <dgm:spPr/>
      <dgm:t>
        <a:bodyPr/>
        <a:lstStyle/>
        <a:p>
          <a:endParaRPr lang="zh-CN" altLang="en-US"/>
        </a:p>
      </dgm:t>
    </dgm:pt>
    <dgm:pt modelId="{4D438F8C-A356-354B-9D09-81A49F755C95}" type="sibTrans" cxnId="{A61417E2-35FF-FB46-B917-4E2AF545494F}">
      <dgm:prSet/>
      <dgm:spPr/>
      <dgm:t>
        <a:bodyPr/>
        <a:lstStyle/>
        <a:p>
          <a:endParaRPr lang="zh-CN" altLang="en-US"/>
        </a:p>
      </dgm:t>
    </dgm:pt>
    <dgm:pt modelId="{099C2C23-AA16-6341-91A2-17D451A7874B}" type="pres">
      <dgm:prSet presAssocID="{32A68A7C-B01A-3149-A7B8-412507BB0697}" presName="Name0" presStyleCnt="0">
        <dgm:presLayoutVars>
          <dgm:chMax val="4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A9555EF5-EF28-8E4D-A452-4A7EC7EBBE50}" type="pres">
      <dgm:prSet presAssocID="{32A68A7C-B01A-3149-A7B8-412507BB0697}" presName="ellipse" presStyleLbl="trBgShp" presStyleIdx="0" presStyleCnt="1"/>
      <dgm:spPr/>
    </dgm:pt>
    <dgm:pt modelId="{B87FEAE2-475E-6C48-9146-98B73469D548}" type="pres">
      <dgm:prSet presAssocID="{32A68A7C-B01A-3149-A7B8-412507BB0697}" presName="arrow1" presStyleLbl="fgShp" presStyleIdx="0" presStyleCnt="1"/>
      <dgm:spPr/>
    </dgm:pt>
    <dgm:pt modelId="{03D7F0AF-610B-6F4B-8712-4B1A53054538}" type="pres">
      <dgm:prSet presAssocID="{32A68A7C-B01A-3149-A7B8-412507BB0697}" presName="rectangle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FA446EA-0B85-F142-AAAA-B123A3605360}" type="pres">
      <dgm:prSet presAssocID="{8CBDFC23-6AB3-B94F-A57F-290EDD353693}" presName="item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6EE2DB2-E847-3846-9B35-30F95C90A446}" type="pres">
      <dgm:prSet presAssocID="{3C6ABD67-1FBF-0049-9C1C-3CA4D3C8FEE9}" presName="item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9A6340D-54AF-824B-A033-B833A3113897}" type="pres">
      <dgm:prSet presAssocID="{736AD4D5-9E73-9E4C-B00F-CB24CB61B8BA}" presName="item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FAA9EE9-DE5C-E046-96EE-0B35FB8B34B5}" type="pres">
      <dgm:prSet presAssocID="{32A68A7C-B01A-3149-A7B8-412507BB0697}" presName="funnel" presStyleLbl="trAlignAcc1" presStyleIdx="0" presStyleCnt="1"/>
      <dgm:spPr/>
    </dgm:pt>
  </dgm:ptLst>
  <dgm:cxnLst>
    <dgm:cxn modelId="{D73F4DA5-D2BB-4C45-BAEF-9BCC5E8C6227}" srcId="{32A68A7C-B01A-3149-A7B8-412507BB0697}" destId="{3C6ABD67-1FBF-0049-9C1C-3CA4D3C8FEE9}" srcOrd="2" destOrd="0" parTransId="{E8C519C0-F0A7-0546-A6B5-2B8BF357CF72}" sibTransId="{CD29140D-2825-E34F-BF32-BB5AF9F9128B}"/>
    <dgm:cxn modelId="{A61417E2-35FF-FB46-B917-4E2AF545494F}" srcId="{32A68A7C-B01A-3149-A7B8-412507BB0697}" destId="{736AD4D5-9E73-9E4C-B00F-CB24CB61B8BA}" srcOrd="3" destOrd="0" parTransId="{D4D31BF1-D016-144D-A9D3-0E64D68BBBDB}" sibTransId="{4D438F8C-A356-354B-9D09-81A49F755C95}"/>
    <dgm:cxn modelId="{CE372DEE-0898-8745-B444-FE75A317F4E6}" type="presOf" srcId="{EB7DD21C-2511-4642-992B-6DC7CBF5EE8B}" destId="{99A6340D-54AF-824B-A033-B833A3113897}" srcOrd="0" destOrd="0" presId="urn:microsoft.com/office/officeart/2005/8/layout/funnel1"/>
    <dgm:cxn modelId="{260D1C3D-CF21-7343-85A1-34AF38F25E90}" type="presOf" srcId="{3C6ABD67-1FBF-0049-9C1C-3CA4D3C8FEE9}" destId="{DFA446EA-0B85-F142-AAAA-B123A3605360}" srcOrd="0" destOrd="0" presId="urn:microsoft.com/office/officeart/2005/8/layout/funnel1"/>
    <dgm:cxn modelId="{3457F716-B469-5E40-8DFD-8B21B2D6494D}" type="presOf" srcId="{736AD4D5-9E73-9E4C-B00F-CB24CB61B8BA}" destId="{03D7F0AF-610B-6F4B-8712-4B1A53054538}" srcOrd="0" destOrd="0" presId="urn:microsoft.com/office/officeart/2005/8/layout/funnel1"/>
    <dgm:cxn modelId="{9AD4803E-6299-7941-AE03-4037919ABC79}" type="presOf" srcId="{32A68A7C-B01A-3149-A7B8-412507BB0697}" destId="{099C2C23-AA16-6341-91A2-17D451A7874B}" srcOrd="0" destOrd="0" presId="urn:microsoft.com/office/officeart/2005/8/layout/funnel1"/>
    <dgm:cxn modelId="{E5B32813-153C-804E-9CE3-909C9D5BA883}" srcId="{32A68A7C-B01A-3149-A7B8-412507BB0697}" destId="{EB7DD21C-2511-4642-992B-6DC7CBF5EE8B}" srcOrd="0" destOrd="0" parTransId="{5E6B2F3B-20A9-404D-8823-41F0B64931D0}" sibTransId="{DE920A66-1192-344F-BEA6-1FEBD96B1173}"/>
    <dgm:cxn modelId="{FC128F15-0EE1-5E44-BB10-1EC0D5338D0C}" srcId="{32A68A7C-B01A-3149-A7B8-412507BB0697}" destId="{8CBDFC23-6AB3-B94F-A57F-290EDD353693}" srcOrd="1" destOrd="0" parTransId="{A7A26F3E-7B91-BF47-A836-4650514DE571}" sibTransId="{DCDE3A86-E6F1-454D-BB0E-103525C4A06B}"/>
    <dgm:cxn modelId="{B6CCD373-D0D7-3A41-9E89-07036D60154A}" type="presOf" srcId="{8CBDFC23-6AB3-B94F-A57F-290EDD353693}" destId="{96EE2DB2-E847-3846-9B35-30F95C90A446}" srcOrd="0" destOrd="0" presId="urn:microsoft.com/office/officeart/2005/8/layout/funnel1"/>
    <dgm:cxn modelId="{D9FB3394-F461-AC4B-A757-6D0C6612D1D3}" type="presParOf" srcId="{099C2C23-AA16-6341-91A2-17D451A7874B}" destId="{A9555EF5-EF28-8E4D-A452-4A7EC7EBBE50}" srcOrd="0" destOrd="0" presId="urn:microsoft.com/office/officeart/2005/8/layout/funnel1"/>
    <dgm:cxn modelId="{4CB3BEA3-6859-2F45-AA26-D186E45756A0}" type="presParOf" srcId="{099C2C23-AA16-6341-91A2-17D451A7874B}" destId="{B87FEAE2-475E-6C48-9146-98B73469D548}" srcOrd="1" destOrd="0" presId="urn:microsoft.com/office/officeart/2005/8/layout/funnel1"/>
    <dgm:cxn modelId="{EEB1183D-9329-0148-BFED-F2A4C2823533}" type="presParOf" srcId="{099C2C23-AA16-6341-91A2-17D451A7874B}" destId="{03D7F0AF-610B-6F4B-8712-4B1A53054538}" srcOrd="2" destOrd="0" presId="urn:microsoft.com/office/officeart/2005/8/layout/funnel1"/>
    <dgm:cxn modelId="{7EC0EBED-AE6E-494D-9E5F-D96926CE6B09}" type="presParOf" srcId="{099C2C23-AA16-6341-91A2-17D451A7874B}" destId="{DFA446EA-0B85-F142-AAAA-B123A3605360}" srcOrd="3" destOrd="0" presId="urn:microsoft.com/office/officeart/2005/8/layout/funnel1"/>
    <dgm:cxn modelId="{8BD53EB0-5C7D-FB44-88D8-75FB9FF82657}" type="presParOf" srcId="{099C2C23-AA16-6341-91A2-17D451A7874B}" destId="{96EE2DB2-E847-3846-9B35-30F95C90A446}" srcOrd="4" destOrd="0" presId="urn:microsoft.com/office/officeart/2005/8/layout/funnel1"/>
    <dgm:cxn modelId="{65EC90D7-E162-D444-B031-36E1F86C60F9}" type="presParOf" srcId="{099C2C23-AA16-6341-91A2-17D451A7874B}" destId="{99A6340D-54AF-824B-A033-B833A3113897}" srcOrd="5" destOrd="0" presId="urn:microsoft.com/office/officeart/2005/8/layout/funnel1"/>
    <dgm:cxn modelId="{989DD1D7-11AC-8943-8DFF-6E6C3116D36E}" type="presParOf" srcId="{099C2C23-AA16-6341-91A2-17D451A7874B}" destId="{BFAA9EE9-DE5C-E046-96EE-0B35FB8B34B5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DBEFB3E-63C0-7A47-8FB0-7A180EF2A568}" type="doc">
      <dgm:prSet loTypeId="urn:microsoft.com/office/officeart/2005/8/layout/hList1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D2273582-9F26-E44E-AAE0-CB7E559CB559}">
      <dgm:prSet phldrT="[文本]"/>
      <dgm:spPr/>
      <dgm:t>
        <a:bodyPr/>
        <a:lstStyle/>
        <a:p>
          <a:endParaRPr lang="zh-CN" altLang="en-US" dirty="0"/>
        </a:p>
      </dgm:t>
    </dgm:pt>
    <dgm:pt modelId="{5AAD6D31-E6F8-5440-AA46-4DBEA37EFE5B}" type="parTrans" cxnId="{8665E38B-BB75-494A-97BB-216CC0C89618}">
      <dgm:prSet/>
      <dgm:spPr/>
      <dgm:t>
        <a:bodyPr/>
        <a:lstStyle/>
        <a:p>
          <a:endParaRPr lang="zh-CN" altLang="en-US"/>
        </a:p>
      </dgm:t>
    </dgm:pt>
    <dgm:pt modelId="{4E8E1E12-55D8-9744-A906-52B46B7D9A19}" type="sibTrans" cxnId="{8665E38B-BB75-494A-97BB-216CC0C89618}">
      <dgm:prSet/>
      <dgm:spPr/>
      <dgm:t>
        <a:bodyPr/>
        <a:lstStyle/>
        <a:p>
          <a:endParaRPr lang="zh-CN" altLang="en-US"/>
        </a:p>
      </dgm:t>
    </dgm:pt>
    <dgm:pt modelId="{368A5CE2-6ED5-5A4D-BAB5-9AFD9D50203E}">
      <dgm:prSet phldrT="[文本]"/>
      <dgm:spPr/>
      <dgm:t>
        <a:bodyPr/>
        <a:lstStyle/>
        <a:p>
          <a:r>
            <a:rPr lang="zh-CN" altLang="en-US" dirty="0" smtClean="0"/>
            <a:t>图片信息</a:t>
          </a:r>
          <a:endParaRPr lang="zh-CN" altLang="en-US" dirty="0"/>
        </a:p>
      </dgm:t>
    </dgm:pt>
    <dgm:pt modelId="{30061FD3-E08C-4749-8081-8CFC7AC51C9F}" type="parTrans" cxnId="{5CAF7E81-3714-1D4F-BF30-835CC2B70BB0}">
      <dgm:prSet/>
      <dgm:spPr/>
      <dgm:t>
        <a:bodyPr/>
        <a:lstStyle/>
        <a:p>
          <a:endParaRPr lang="zh-CN" altLang="en-US"/>
        </a:p>
      </dgm:t>
    </dgm:pt>
    <dgm:pt modelId="{1A219522-B3EC-2C4A-A512-10D042E9234C}" type="sibTrans" cxnId="{5CAF7E81-3714-1D4F-BF30-835CC2B70BB0}">
      <dgm:prSet/>
      <dgm:spPr/>
      <dgm:t>
        <a:bodyPr/>
        <a:lstStyle/>
        <a:p>
          <a:endParaRPr lang="zh-CN" altLang="en-US"/>
        </a:p>
      </dgm:t>
    </dgm:pt>
    <dgm:pt modelId="{D0DEA789-3D49-D344-87CC-0AA72C724D68}">
      <dgm:prSet phldrT="[文本]"/>
      <dgm:spPr/>
      <dgm:t>
        <a:bodyPr/>
        <a:lstStyle/>
        <a:p>
          <a:r>
            <a:rPr lang="zh-CN" altLang="en-US" dirty="0" smtClean="0"/>
            <a:t> </a:t>
          </a:r>
          <a:endParaRPr lang="zh-CN" altLang="en-US" dirty="0"/>
        </a:p>
      </dgm:t>
    </dgm:pt>
    <dgm:pt modelId="{72521700-C009-D940-9BC4-9953DD9EB4DB}" type="parTrans" cxnId="{C84F75D2-7AC0-9A4A-B04E-CBD50C885529}">
      <dgm:prSet/>
      <dgm:spPr/>
      <dgm:t>
        <a:bodyPr/>
        <a:lstStyle/>
        <a:p>
          <a:endParaRPr lang="zh-CN" altLang="en-US"/>
        </a:p>
      </dgm:t>
    </dgm:pt>
    <dgm:pt modelId="{4D652B50-6DE7-9B4B-B63C-494C310CD322}" type="sibTrans" cxnId="{C84F75D2-7AC0-9A4A-B04E-CBD50C885529}">
      <dgm:prSet/>
      <dgm:spPr/>
      <dgm:t>
        <a:bodyPr/>
        <a:lstStyle/>
        <a:p>
          <a:endParaRPr lang="zh-CN" altLang="en-US"/>
        </a:p>
      </dgm:t>
    </dgm:pt>
    <dgm:pt modelId="{EEB11A4C-E09D-7E45-851F-6E0C6A13F731}">
      <dgm:prSet phldrT="[文本]"/>
      <dgm:spPr/>
      <dgm:t>
        <a:bodyPr/>
        <a:lstStyle/>
        <a:p>
          <a:r>
            <a:rPr lang="zh-CN" altLang="en-US" dirty="0" smtClean="0"/>
            <a:t>姓名</a:t>
          </a:r>
          <a:endParaRPr lang="zh-CN" altLang="en-US" dirty="0"/>
        </a:p>
      </dgm:t>
    </dgm:pt>
    <dgm:pt modelId="{53C90A61-734F-6A47-8622-45E2CA98EE98}" type="parTrans" cxnId="{FB9676AF-8F9F-CB4F-B65A-5E1A87CB7EEB}">
      <dgm:prSet/>
      <dgm:spPr/>
      <dgm:t>
        <a:bodyPr/>
        <a:lstStyle/>
        <a:p>
          <a:endParaRPr lang="zh-CN" altLang="en-US"/>
        </a:p>
      </dgm:t>
    </dgm:pt>
    <dgm:pt modelId="{C584A28D-BE80-AA4D-B450-796C82129B2E}" type="sibTrans" cxnId="{FB9676AF-8F9F-CB4F-B65A-5E1A87CB7EEB}">
      <dgm:prSet/>
      <dgm:spPr/>
      <dgm:t>
        <a:bodyPr/>
        <a:lstStyle/>
        <a:p>
          <a:endParaRPr lang="zh-CN" altLang="en-US"/>
        </a:p>
      </dgm:t>
    </dgm:pt>
    <dgm:pt modelId="{93C6E9B6-DFBE-274F-B2F7-F20D3DA641E5}">
      <dgm:prSet phldrT="[文本]"/>
      <dgm:spPr/>
      <dgm:t>
        <a:bodyPr/>
        <a:lstStyle/>
        <a:p>
          <a:endParaRPr lang="zh-CN" altLang="en-US" dirty="0"/>
        </a:p>
      </dgm:t>
    </dgm:pt>
    <dgm:pt modelId="{C011F7A1-0EED-164E-A77C-B7768B476CED}" type="parTrans" cxnId="{5CAD0F58-DD6F-B449-8F2D-FD459F388B67}">
      <dgm:prSet/>
      <dgm:spPr/>
      <dgm:t>
        <a:bodyPr/>
        <a:lstStyle/>
        <a:p>
          <a:endParaRPr lang="zh-CN" altLang="en-US"/>
        </a:p>
      </dgm:t>
    </dgm:pt>
    <dgm:pt modelId="{371216BE-55D5-0E4D-84AE-194E33302738}" type="sibTrans" cxnId="{5CAD0F58-DD6F-B449-8F2D-FD459F388B67}">
      <dgm:prSet/>
      <dgm:spPr/>
      <dgm:t>
        <a:bodyPr/>
        <a:lstStyle/>
        <a:p>
          <a:endParaRPr lang="zh-CN" altLang="en-US"/>
        </a:p>
      </dgm:t>
    </dgm:pt>
    <dgm:pt modelId="{AD4A1EDF-DDE1-8943-A457-6BC0FD00FC85}">
      <dgm:prSet phldrT="[文本]"/>
      <dgm:spPr/>
      <dgm:t>
        <a:bodyPr/>
        <a:lstStyle/>
        <a:p>
          <a:r>
            <a:rPr lang="zh-CN" altLang="en-US" dirty="0" smtClean="0"/>
            <a:t>详细</a:t>
          </a:r>
          <a:endParaRPr lang="zh-CN" altLang="en-US" dirty="0"/>
        </a:p>
      </dgm:t>
    </dgm:pt>
    <dgm:pt modelId="{C8EA75B8-1353-A74E-922E-29076DCB21FE}" type="parTrans" cxnId="{2060E4A5-2DFF-6246-8D10-D18C008CBC7C}">
      <dgm:prSet/>
      <dgm:spPr/>
      <dgm:t>
        <a:bodyPr/>
        <a:lstStyle/>
        <a:p>
          <a:endParaRPr lang="zh-CN" altLang="en-US"/>
        </a:p>
      </dgm:t>
    </dgm:pt>
    <dgm:pt modelId="{9B4E080E-8173-214D-B680-E7F387770938}" type="sibTrans" cxnId="{2060E4A5-2DFF-6246-8D10-D18C008CBC7C}">
      <dgm:prSet/>
      <dgm:spPr/>
      <dgm:t>
        <a:bodyPr/>
        <a:lstStyle/>
        <a:p>
          <a:endParaRPr lang="zh-CN" altLang="en-US"/>
        </a:p>
      </dgm:t>
    </dgm:pt>
    <dgm:pt modelId="{23340283-9A7E-F242-8FB2-9984D51376DF}">
      <dgm:prSet phldrT="[文本]"/>
      <dgm:spPr/>
      <dgm:t>
        <a:bodyPr/>
        <a:lstStyle/>
        <a:p>
          <a:r>
            <a:rPr lang="zh-CN" altLang="en-US" dirty="0" smtClean="0"/>
            <a:t>信息</a:t>
          </a:r>
          <a:endParaRPr lang="zh-CN" altLang="en-US" dirty="0"/>
        </a:p>
      </dgm:t>
    </dgm:pt>
    <dgm:pt modelId="{6194F374-97EB-4846-B150-EF63FEF1EC1E}" type="parTrans" cxnId="{550E6B07-EB59-174B-97F7-1B148BB03978}">
      <dgm:prSet/>
      <dgm:spPr/>
      <dgm:t>
        <a:bodyPr/>
        <a:lstStyle/>
        <a:p>
          <a:endParaRPr lang="zh-CN" altLang="en-US"/>
        </a:p>
      </dgm:t>
    </dgm:pt>
    <dgm:pt modelId="{56A4842F-4AC2-CA4D-BAA5-5814AB13DFF3}" type="sibTrans" cxnId="{550E6B07-EB59-174B-97F7-1B148BB03978}">
      <dgm:prSet/>
      <dgm:spPr/>
      <dgm:t>
        <a:bodyPr/>
        <a:lstStyle/>
        <a:p>
          <a:endParaRPr lang="zh-CN" altLang="en-US"/>
        </a:p>
      </dgm:t>
    </dgm:pt>
    <dgm:pt modelId="{651C9C60-2945-494F-AF92-D12DFD699695}" type="pres">
      <dgm:prSet presAssocID="{0DBEFB3E-63C0-7A47-8FB0-7A180EF2A568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070E6366-7CDC-2A44-A5CF-A37C88C3AF0C}" type="pres">
      <dgm:prSet presAssocID="{D2273582-9F26-E44E-AAE0-CB7E559CB559}" presName="composite" presStyleCnt="0"/>
      <dgm:spPr/>
    </dgm:pt>
    <dgm:pt modelId="{87FEF21A-DC75-8F4D-A670-EED895818E33}" type="pres">
      <dgm:prSet presAssocID="{D2273582-9F26-E44E-AAE0-CB7E559CB559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A51F5A5-14E4-9540-BDCA-BA23EE1AC17B}" type="pres">
      <dgm:prSet presAssocID="{D2273582-9F26-E44E-AAE0-CB7E559CB559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A2449AA-008D-0B4B-BA2A-7B18DF0DBDA2}" type="pres">
      <dgm:prSet presAssocID="{4E8E1E12-55D8-9744-A906-52B46B7D9A19}" presName="space" presStyleCnt="0"/>
      <dgm:spPr/>
    </dgm:pt>
    <dgm:pt modelId="{D9897796-0335-E949-8D25-D6784DCA26C4}" type="pres">
      <dgm:prSet presAssocID="{D0DEA789-3D49-D344-87CC-0AA72C724D68}" presName="composite" presStyleCnt="0"/>
      <dgm:spPr/>
    </dgm:pt>
    <dgm:pt modelId="{B2271779-BB8B-F448-811B-B79602D436E4}" type="pres">
      <dgm:prSet presAssocID="{D0DEA789-3D49-D344-87CC-0AA72C724D68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469225E-B791-0E4C-AE22-80E9A15AFD10}" type="pres">
      <dgm:prSet presAssocID="{D0DEA789-3D49-D344-87CC-0AA72C724D68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9107201-4EA2-8045-BBE1-D6F14B1909C8}" type="pres">
      <dgm:prSet presAssocID="{4D652B50-6DE7-9B4B-B63C-494C310CD322}" presName="space" presStyleCnt="0"/>
      <dgm:spPr/>
    </dgm:pt>
    <dgm:pt modelId="{2F36FFE6-567C-774C-9168-AB699B5B8344}" type="pres">
      <dgm:prSet presAssocID="{93C6E9B6-DFBE-274F-B2F7-F20D3DA641E5}" presName="composite" presStyleCnt="0"/>
      <dgm:spPr/>
    </dgm:pt>
    <dgm:pt modelId="{60A91CE7-2740-E346-B79C-7791F803469B}" type="pres">
      <dgm:prSet presAssocID="{93C6E9B6-DFBE-274F-B2F7-F20D3DA641E5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94404C2-DE57-9442-900C-C95AA8B678A2}" type="pres">
      <dgm:prSet presAssocID="{93C6E9B6-DFBE-274F-B2F7-F20D3DA641E5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99AD1BC3-AEBC-6344-B23E-2C2FCE135CA7}" type="presOf" srcId="{AD4A1EDF-DDE1-8943-A457-6BC0FD00FC85}" destId="{994404C2-DE57-9442-900C-C95AA8B678A2}" srcOrd="0" destOrd="0" presId="urn:microsoft.com/office/officeart/2005/8/layout/hList1"/>
    <dgm:cxn modelId="{5CAF7E81-3714-1D4F-BF30-835CC2B70BB0}" srcId="{D2273582-9F26-E44E-AAE0-CB7E559CB559}" destId="{368A5CE2-6ED5-5A4D-BAB5-9AFD9D50203E}" srcOrd="0" destOrd="0" parTransId="{30061FD3-E08C-4749-8081-8CFC7AC51C9F}" sibTransId="{1A219522-B3EC-2C4A-A512-10D042E9234C}"/>
    <dgm:cxn modelId="{5CAD0F58-DD6F-B449-8F2D-FD459F388B67}" srcId="{0DBEFB3E-63C0-7A47-8FB0-7A180EF2A568}" destId="{93C6E9B6-DFBE-274F-B2F7-F20D3DA641E5}" srcOrd="2" destOrd="0" parTransId="{C011F7A1-0EED-164E-A77C-B7768B476CED}" sibTransId="{371216BE-55D5-0E4D-84AE-194E33302738}"/>
    <dgm:cxn modelId="{FB9676AF-8F9F-CB4F-B65A-5E1A87CB7EEB}" srcId="{D0DEA789-3D49-D344-87CC-0AA72C724D68}" destId="{EEB11A4C-E09D-7E45-851F-6E0C6A13F731}" srcOrd="0" destOrd="0" parTransId="{53C90A61-734F-6A47-8622-45E2CA98EE98}" sibTransId="{C584A28D-BE80-AA4D-B450-796C82129B2E}"/>
    <dgm:cxn modelId="{550E6B07-EB59-174B-97F7-1B148BB03978}" srcId="{93C6E9B6-DFBE-274F-B2F7-F20D3DA641E5}" destId="{23340283-9A7E-F242-8FB2-9984D51376DF}" srcOrd="1" destOrd="0" parTransId="{6194F374-97EB-4846-B150-EF63FEF1EC1E}" sibTransId="{56A4842F-4AC2-CA4D-BAA5-5814AB13DFF3}"/>
    <dgm:cxn modelId="{8665E38B-BB75-494A-97BB-216CC0C89618}" srcId="{0DBEFB3E-63C0-7A47-8FB0-7A180EF2A568}" destId="{D2273582-9F26-E44E-AAE0-CB7E559CB559}" srcOrd="0" destOrd="0" parTransId="{5AAD6D31-E6F8-5440-AA46-4DBEA37EFE5B}" sibTransId="{4E8E1E12-55D8-9744-A906-52B46B7D9A19}"/>
    <dgm:cxn modelId="{7E280F0A-14CE-A44D-831D-BA9B23AB6F94}" type="presOf" srcId="{EEB11A4C-E09D-7E45-851F-6E0C6A13F731}" destId="{3469225E-B791-0E4C-AE22-80E9A15AFD10}" srcOrd="0" destOrd="0" presId="urn:microsoft.com/office/officeart/2005/8/layout/hList1"/>
    <dgm:cxn modelId="{B525DDE2-88FA-B541-9B5C-BE0114AB3569}" type="presOf" srcId="{23340283-9A7E-F242-8FB2-9984D51376DF}" destId="{994404C2-DE57-9442-900C-C95AA8B678A2}" srcOrd="0" destOrd="1" presId="urn:microsoft.com/office/officeart/2005/8/layout/hList1"/>
    <dgm:cxn modelId="{8291F597-E302-F648-976E-7D646EC9D174}" type="presOf" srcId="{368A5CE2-6ED5-5A4D-BAB5-9AFD9D50203E}" destId="{3A51F5A5-14E4-9540-BDCA-BA23EE1AC17B}" srcOrd="0" destOrd="0" presId="urn:microsoft.com/office/officeart/2005/8/layout/hList1"/>
    <dgm:cxn modelId="{02B78DBD-D085-CD42-A223-476123625D05}" type="presOf" srcId="{0DBEFB3E-63C0-7A47-8FB0-7A180EF2A568}" destId="{651C9C60-2945-494F-AF92-D12DFD699695}" srcOrd="0" destOrd="0" presId="urn:microsoft.com/office/officeart/2005/8/layout/hList1"/>
    <dgm:cxn modelId="{9CD62561-B8A1-0647-BCB5-59DDBA77225F}" type="presOf" srcId="{93C6E9B6-DFBE-274F-B2F7-F20D3DA641E5}" destId="{60A91CE7-2740-E346-B79C-7791F803469B}" srcOrd="0" destOrd="0" presId="urn:microsoft.com/office/officeart/2005/8/layout/hList1"/>
    <dgm:cxn modelId="{C84F75D2-7AC0-9A4A-B04E-CBD50C885529}" srcId="{0DBEFB3E-63C0-7A47-8FB0-7A180EF2A568}" destId="{D0DEA789-3D49-D344-87CC-0AA72C724D68}" srcOrd="1" destOrd="0" parTransId="{72521700-C009-D940-9BC4-9953DD9EB4DB}" sibTransId="{4D652B50-6DE7-9B4B-B63C-494C310CD322}"/>
    <dgm:cxn modelId="{0CFFEFCC-662D-A044-9867-5A0AA7F44494}" type="presOf" srcId="{D0DEA789-3D49-D344-87CC-0AA72C724D68}" destId="{B2271779-BB8B-F448-811B-B79602D436E4}" srcOrd="0" destOrd="0" presId="urn:microsoft.com/office/officeart/2005/8/layout/hList1"/>
    <dgm:cxn modelId="{2060E4A5-2DFF-6246-8D10-D18C008CBC7C}" srcId="{93C6E9B6-DFBE-274F-B2F7-F20D3DA641E5}" destId="{AD4A1EDF-DDE1-8943-A457-6BC0FD00FC85}" srcOrd="0" destOrd="0" parTransId="{C8EA75B8-1353-A74E-922E-29076DCB21FE}" sibTransId="{9B4E080E-8173-214D-B680-E7F387770938}"/>
    <dgm:cxn modelId="{5FEFB0AF-360E-7F40-8EDA-F2B1535F9436}" type="presOf" srcId="{D2273582-9F26-E44E-AAE0-CB7E559CB559}" destId="{87FEF21A-DC75-8F4D-A670-EED895818E33}" srcOrd="0" destOrd="0" presId="urn:microsoft.com/office/officeart/2005/8/layout/hList1"/>
    <dgm:cxn modelId="{7C641979-DBF0-C748-A5BD-CEED3A0F5C78}" type="presParOf" srcId="{651C9C60-2945-494F-AF92-D12DFD699695}" destId="{070E6366-7CDC-2A44-A5CF-A37C88C3AF0C}" srcOrd="0" destOrd="0" presId="urn:microsoft.com/office/officeart/2005/8/layout/hList1"/>
    <dgm:cxn modelId="{7D48E99F-2343-E747-B224-CF6D9E7B7D7D}" type="presParOf" srcId="{070E6366-7CDC-2A44-A5CF-A37C88C3AF0C}" destId="{87FEF21A-DC75-8F4D-A670-EED895818E33}" srcOrd="0" destOrd="0" presId="urn:microsoft.com/office/officeart/2005/8/layout/hList1"/>
    <dgm:cxn modelId="{7CF5D7AF-E256-B344-965B-D9D1AD10ABDA}" type="presParOf" srcId="{070E6366-7CDC-2A44-A5CF-A37C88C3AF0C}" destId="{3A51F5A5-14E4-9540-BDCA-BA23EE1AC17B}" srcOrd="1" destOrd="0" presId="urn:microsoft.com/office/officeart/2005/8/layout/hList1"/>
    <dgm:cxn modelId="{32B85AF0-7177-914E-8D1E-6F10527BF52C}" type="presParOf" srcId="{651C9C60-2945-494F-AF92-D12DFD699695}" destId="{EA2449AA-008D-0B4B-BA2A-7B18DF0DBDA2}" srcOrd="1" destOrd="0" presId="urn:microsoft.com/office/officeart/2005/8/layout/hList1"/>
    <dgm:cxn modelId="{BAF591B6-FC97-074D-AC48-11269273BD89}" type="presParOf" srcId="{651C9C60-2945-494F-AF92-D12DFD699695}" destId="{D9897796-0335-E949-8D25-D6784DCA26C4}" srcOrd="2" destOrd="0" presId="urn:microsoft.com/office/officeart/2005/8/layout/hList1"/>
    <dgm:cxn modelId="{E1D79D82-3240-7441-8A8C-B8C7573EE30C}" type="presParOf" srcId="{D9897796-0335-E949-8D25-D6784DCA26C4}" destId="{B2271779-BB8B-F448-811B-B79602D436E4}" srcOrd="0" destOrd="0" presId="urn:microsoft.com/office/officeart/2005/8/layout/hList1"/>
    <dgm:cxn modelId="{3B02C441-5212-8B45-86AC-24A06F7BC62B}" type="presParOf" srcId="{D9897796-0335-E949-8D25-D6784DCA26C4}" destId="{3469225E-B791-0E4C-AE22-80E9A15AFD10}" srcOrd="1" destOrd="0" presId="urn:microsoft.com/office/officeart/2005/8/layout/hList1"/>
    <dgm:cxn modelId="{B9DDE1B3-0533-E74D-89BF-FE9F726CA86A}" type="presParOf" srcId="{651C9C60-2945-494F-AF92-D12DFD699695}" destId="{E9107201-4EA2-8045-BBE1-D6F14B1909C8}" srcOrd="3" destOrd="0" presId="urn:microsoft.com/office/officeart/2005/8/layout/hList1"/>
    <dgm:cxn modelId="{9CA1079B-A9DA-5948-A501-2665E7E2F8CA}" type="presParOf" srcId="{651C9C60-2945-494F-AF92-D12DFD699695}" destId="{2F36FFE6-567C-774C-9168-AB699B5B8344}" srcOrd="4" destOrd="0" presId="urn:microsoft.com/office/officeart/2005/8/layout/hList1"/>
    <dgm:cxn modelId="{80AEF11E-B64D-1B45-87D9-5BE8FBDCABC9}" type="presParOf" srcId="{2F36FFE6-567C-774C-9168-AB699B5B8344}" destId="{60A91CE7-2740-E346-B79C-7791F803469B}" srcOrd="0" destOrd="0" presId="urn:microsoft.com/office/officeart/2005/8/layout/hList1"/>
    <dgm:cxn modelId="{1C80FCC8-689A-DC48-B39D-FC2D2D49C6C5}" type="presParOf" srcId="{2F36FFE6-567C-774C-9168-AB699B5B8344}" destId="{994404C2-DE57-9442-900C-C95AA8B678A2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555EF5-EF28-8E4D-A452-4A7EC7EBBE50}">
      <dsp:nvSpPr>
        <dsp:cNvPr id="0" name=""/>
        <dsp:cNvSpPr/>
      </dsp:nvSpPr>
      <dsp:spPr>
        <a:xfrm>
          <a:off x="1404620" y="165099"/>
          <a:ext cx="3276600" cy="1137920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7FEAE2-475E-6C48-9146-98B73469D548}">
      <dsp:nvSpPr>
        <dsp:cNvPr id="0" name=""/>
        <dsp:cNvSpPr/>
      </dsp:nvSpPr>
      <dsp:spPr>
        <a:xfrm>
          <a:off x="2730500" y="2951479"/>
          <a:ext cx="635000" cy="406400"/>
        </a:xfrm>
        <a:prstGeom prst="down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bliqueTopRight"/>
          <a:lightRig rig="threePt" dir="tl"/>
        </a:scene3d>
        <a:sp3d>
          <a:bevelT w="25400" h="254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03D7F0AF-610B-6F4B-8712-4B1A53054538}">
      <dsp:nvSpPr>
        <dsp:cNvPr id="0" name=""/>
        <dsp:cNvSpPr/>
      </dsp:nvSpPr>
      <dsp:spPr>
        <a:xfrm>
          <a:off x="1524000" y="3276600"/>
          <a:ext cx="3048000" cy="762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700" kern="1200" dirty="0" smtClean="0"/>
            <a:t>匹配结果</a:t>
          </a:r>
          <a:endParaRPr lang="zh-CN" altLang="en-US" sz="2700" kern="1200" dirty="0"/>
        </a:p>
      </dsp:txBody>
      <dsp:txXfrm>
        <a:off x="1524000" y="3276600"/>
        <a:ext cx="3048000" cy="762000"/>
      </dsp:txXfrm>
    </dsp:sp>
    <dsp:sp modelId="{DFA446EA-0B85-F142-AAAA-B123A3605360}">
      <dsp:nvSpPr>
        <dsp:cNvPr id="0" name=""/>
        <dsp:cNvSpPr/>
      </dsp:nvSpPr>
      <dsp:spPr>
        <a:xfrm>
          <a:off x="2595880" y="1390904"/>
          <a:ext cx="1143000" cy="1143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bliqueTopRight"/>
          <a:lightRig rig="threePt" dir="tl"/>
        </a:scene3d>
        <a:sp3d>
          <a:bevelT w="25400" h="254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smtClean="0"/>
            <a:t>用户信息</a:t>
          </a:r>
          <a:endParaRPr lang="zh-CN" altLang="en-US" sz="1800" kern="1200" dirty="0"/>
        </a:p>
      </dsp:txBody>
      <dsp:txXfrm>
        <a:off x="2763268" y="1558292"/>
        <a:ext cx="808224" cy="808224"/>
      </dsp:txXfrm>
    </dsp:sp>
    <dsp:sp modelId="{96EE2DB2-E847-3846-9B35-30F95C90A446}">
      <dsp:nvSpPr>
        <dsp:cNvPr id="0" name=""/>
        <dsp:cNvSpPr/>
      </dsp:nvSpPr>
      <dsp:spPr>
        <a:xfrm>
          <a:off x="1778000" y="533399"/>
          <a:ext cx="1143000" cy="1143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bliqueTopRight"/>
          <a:lightRig rig="threePt" dir="tl"/>
        </a:scene3d>
        <a:sp3d>
          <a:bevelT w="25400" h="254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/>
            <a:t>人脸相似度</a:t>
          </a:r>
          <a:endParaRPr lang="zh-CN" altLang="en-US" sz="1800" kern="1200" dirty="0"/>
        </a:p>
      </dsp:txBody>
      <dsp:txXfrm>
        <a:off x="1945388" y="700787"/>
        <a:ext cx="808224" cy="808224"/>
      </dsp:txXfrm>
    </dsp:sp>
    <dsp:sp modelId="{99A6340D-54AF-824B-A033-B833A3113897}">
      <dsp:nvSpPr>
        <dsp:cNvPr id="0" name=""/>
        <dsp:cNvSpPr/>
      </dsp:nvSpPr>
      <dsp:spPr>
        <a:xfrm>
          <a:off x="2946400" y="257047"/>
          <a:ext cx="1143000" cy="1143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bliqueTopRight"/>
          <a:lightRig rig="threePt" dir="tl"/>
        </a:scene3d>
        <a:sp3d>
          <a:bevelT w="25400" h="254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/>
            <a:t>机器学习眼角关系</a:t>
          </a:r>
          <a:endParaRPr lang="zh-CN" altLang="en-US" sz="1800" kern="1200" dirty="0"/>
        </a:p>
      </dsp:txBody>
      <dsp:txXfrm>
        <a:off x="3113788" y="424435"/>
        <a:ext cx="808224" cy="808224"/>
      </dsp:txXfrm>
    </dsp:sp>
    <dsp:sp modelId="{BFAA9EE9-DE5C-E046-96EE-0B35FB8B34B5}">
      <dsp:nvSpPr>
        <dsp:cNvPr id="0" name=""/>
        <dsp:cNvSpPr/>
      </dsp:nvSpPr>
      <dsp:spPr>
        <a:xfrm>
          <a:off x="1270000" y="25399"/>
          <a:ext cx="3556000" cy="2844800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FEF21A-DC75-8F4D-A670-EED895818E33}">
      <dsp:nvSpPr>
        <dsp:cNvPr id="0" name=""/>
        <dsp:cNvSpPr/>
      </dsp:nvSpPr>
      <dsp:spPr>
        <a:xfrm>
          <a:off x="810" y="527979"/>
          <a:ext cx="789937" cy="31597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bliqueTopRight"/>
          <a:lightRig rig="threePt" dir="tl"/>
        </a:scene3d>
        <a:sp3d>
          <a:bevelT w="25400" h="254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 dirty="0"/>
        </a:p>
      </dsp:txBody>
      <dsp:txXfrm>
        <a:off x="810" y="527979"/>
        <a:ext cx="789937" cy="315974"/>
      </dsp:txXfrm>
    </dsp:sp>
    <dsp:sp modelId="{3A51F5A5-14E4-9540-BDCA-BA23EE1AC17B}">
      <dsp:nvSpPr>
        <dsp:cNvPr id="0" name=""/>
        <dsp:cNvSpPr/>
      </dsp:nvSpPr>
      <dsp:spPr>
        <a:xfrm>
          <a:off x="810" y="843954"/>
          <a:ext cx="789937" cy="614879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400" kern="1200" dirty="0" smtClean="0"/>
            <a:t>图片信息</a:t>
          </a:r>
          <a:endParaRPr lang="zh-CN" altLang="en-US" sz="1400" kern="1200" dirty="0"/>
        </a:p>
      </dsp:txBody>
      <dsp:txXfrm>
        <a:off x="810" y="843954"/>
        <a:ext cx="789937" cy="614879"/>
      </dsp:txXfrm>
    </dsp:sp>
    <dsp:sp modelId="{B2271779-BB8B-F448-811B-B79602D436E4}">
      <dsp:nvSpPr>
        <dsp:cNvPr id="0" name=""/>
        <dsp:cNvSpPr/>
      </dsp:nvSpPr>
      <dsp:spPr>
        <a:xfrm>
          <a:off x="901338" y="527979"/>
          <a:ext cx="789937" cy="3159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bliqueTopRight"/>
          <a:lightRig rig="threePt" dir="tl"/>
        </a:scene3d>
        <a:sp3d>
          <a:bevelT w="25400" h="254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400" kern="1200" dirty="0" smtClean="0"/>
            <a:t> </a:t>
          </a:r>
          <a:endParaRPr lang="zh-CN" altLang="en-US" sz="1400" kern="1200" dirty="0"/>
        </a:p>
      </dsp:txBody>
      <dsp:txXfrm>
        <a:off x="901338" y="527979"/>
        <a:ext cx="789937" cy="315974"/>
      </dsp:txXfrm>
    </dsp:sp>
    <dsp:sp modelId="{3469225E-B791-0E4C-AE22-80E9A15AFD10}">
      <dsp:nvSpPr>
        <dsp:cNvPr id="0" name=""/>
        <dsp:cNvSpPr/>
      </dsp:nvSpPr>
      <dsp:spPr>
        <a:xfrm>
          <a:off x="901338" y="843954"/>
          <a:ext cx="789937" cy="614879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400" kern="1200" dirty="0" smtClean="0"/>
            <a:t>姓名</a:t>
          </a:r>
          <a:endParaRPr lang="zh-CN" altLang="en-US" sz="1400" kern="1200" dirty="0"/>
        </a:p>
      </dsp:txBody>
      <dsp:txXfrm>
        <a:off x="901338" y="843954"/>
        <a:ext cx="789937" cy="614879"/>
      </dsp:txXfrm>
    </dsp:sp>
    <dsp:sp modelId="{60A91CE7-2740-E346-B79C-7791F803469B}">
      <dsp:nvSpPr>
        <dsp:cNvPr id="0" name=""/>
        <dsp:cNvSpPr/>
      </dsp:nvSpPr>
      <dsp:spPr>
        <a:xfrm>
          <a:off x="1801866" y="527979"/>
          <a:ext cx="789937" cy="31597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bliqueTopRight"/>
          <a:lightRig rig="threePt" dir="tl"/>
        </a:scene3d>
        <a:sp3d>
          <a:bevelT w="25400" h="254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400" kern="1200" dirty="0"/>
        </a:p>
      </dsp:txBody>
      <dsp:txXfrm>
        <a:off x="1801866" y="527979"/>
        <a:ext cx="789937" cy="315974"/>
      </dsp:txXfrm>
    </dsp:sp>
    <dsp:sp modelId="{994404C2-DE57-9442-900C-C95AA8B678A2}">
      <dsp:nvSpPr>
        <dsp:cNvPr id="0" name=""/>
        <dsp:cNvSpPr/>
      </dsp:nvSpPr>
      <dsp:spPr>
        <a:xfrm>
          <a:off x="1801866" y="843954"/>
          <a:ext cx="789937" cy="614879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400" kern="1200" dirty="0" smtClean="0"/>
            <a:t>详细</a:t>
          </a:r>
          <a:endParaRPr lang="zh-CN" altLang="en-US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400" kern="1200" dirty="0" smtClean="0"/>
            <a:t>信息</a:t>
          </a:r>
          <a:endParaRPr lang="zh-CN" altLang="en-US" sz="1400" kern="1200" dirty="0"/>
        </a:p>
      </dsp:txBody>
      <dsp:txXfrm>
        <a:off x="1801866" y="843954"/>
        <a:ext cx="789937" cy="6148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jpg>
</file>

<file path=ppt/media/image31.jp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F43132-C84F-DE4C-8E93-C0646E6F109A}" type="datetimeFigureOut">
              <a:rPr kumimoji="1" lang="zh-CN" altLang="en-US" smtClean="0"/>
              <a:t>5/28/15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C5E785-3BE4-2B43-8485-C9637DC0FE5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92681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C5E785-3BE4-2B43-8485-C9637DC0FE5F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380720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C5E785-3BE4-2B43-8485-C9637DC0FE5F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1675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57319"/>
            <a:ext cx="8915400" cy="877824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034553"/>
            <a:ext cx="8001000" cy="3823447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5/28/15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487987" y="2048256"/>
            <a:ext cx="3427413" cy="420624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2039112"/>
            <a:ext cx="457200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5/28/15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图片(位于标题上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5/28/15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张图片(带标题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5/28/15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928616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张图片(带标题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5/28/15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6601968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7543800" y="1129553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7543800" y="2629169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5/28/15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87553" y="1129554"/>
            <a:ext cx="914400" cy="5533278"/>
          </a:xfrm>
        </p:spPr>
        <p:txBody>
          <a:bodyPr vert="eaVert" lIns="274320" tIns="685800" bIns="685800"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600" y="1734671"/>
            <a:ext cx="6426200" cy="4542304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5/28/15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5/28/15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(带图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025435"/>
            <a:ext cx="8915400" cy="9144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943600"/>
            <a:ext cx="8001000" cy="91440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91440" rIns="274320" bIns="91440" rtlCol="0" anchor="t" anchorCtr="0"/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5/28/15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38862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00399"/>
            <a:ext cx="8915400" cy="2286000"/>
          </a:xfrm>
          <a:solidFill>
            <a:schemeClr val="tx2"/>
          </a:solidFill>
        </p:spPr>
        <p:txBody>
          <a:bodyPr vert="horz" lIns="1188720" tIns="45720" rIns="274320" bIns="45720" rtlCol="0" anchor="b" anchorCtr="0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5484607"/>
            <a:ext cx="8001000" cy="77724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ctr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5/28/15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7534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5/28/15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588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588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7534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7534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5/28/15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120588" y="188259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5/28/15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AA508-F0CD-46EA-95FB-26B559A0B5D9}" type="datetimeFigureOut">
              <a:rPr lang="en-US" smtClean="0"/>
              <a:t>5/28/15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7534" y="2590800"/>
            <a:ext cx="3566160" cy="368617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2000"/>
            </a:lvl6pPr>
            <a:lvl7pPr marL="2055813" indent="-344488">
              <a:defRPr sz="2000"/>
            </a:lvl7pPr>
            <a:lvl8pPr marL="2055813" indent="-344488">
              <a:defRPr sz="2000"/>
            </a:lvl8pPr>
            <a:lvl9pPr marL="2055813" indent="-344488"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0952" y="2039111"/>
            <a:ext cx="356616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70FAA508-F0CD-46EA-95FB-26B559A0B5D9}" type="datetimeFigureOut">
              <a:rPr lang="en-US" smtClean="0"/>
              <a:t>5/28/15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123856"/>
            <a:ext cx="8913813" cy="914400"/>
          </a:xfrm>
          <a:prstGeom prst="rect">
            <a:avLst/>
          </a:prstGeo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4424" y="2595562"/>
            <a:ext cx="7610476" cy="3670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80094" y="188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0FAA508-F0CD-46EA-95FB-26B559A0B5D9}" type="datetimeFigureOut">
              <a:rPr lang="en-US" smtClean="0"/>
              <a:t>5/28/15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0588" y="188259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9894" y="6569075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A822907-8A9D-4F6B-98F6-913902AD56B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0"/>
            <a:ext cx="7999413" cy="18288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914400" y="6675120"/>
            <a:ext cx="7999413" cy="18288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marL="0" indent="0" algn="l" defTabSz="914400" rtl="0" eaLnBrk="1" latinLnBrk="0" hangingPunct="1"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accent1"/>
        </a:buClr>
        <a:buFont typeface="Wingdings 2" pitchFamily="18" charset="2"/>
        <a:buChar char="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Clr>
          <a:schemeClr val="accent1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Clr>
          <a:schemeClr val="accent1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8" Type="http://schemas.openxmlformats.org/officeDocument/2006/relationships/image" Target="../media/image24.png"/><Relationship Id="rId9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4" Type="http://schemas.openxmlformats.org/officeDocument/2006/relationships/image" Target="../media/image30.jpg"/><Relationship Id="rId5" Type="http://schemas.openxmlformats.org/officeDocument/2006/relationships/image" Target="../media/image31.jpg"/><Relationship Id="rId6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2.jp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Relationship Id="rId8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0" y="1240845"/>
            <a:ext cx="8915400" cy="1226584"/>
          </a:xfrm>
        </p:spPr>
        <p:txBody>
          <a:bodyPr>
            <a:normAutofit fontScale="90000"/>
          </a:bodyPr>
          <a:lstStyle/>
          <a:p>
            <a:r>
              <a:rPr lang="zh-CN" altLang="en-US" sz="4400" dirty="0" smtClean="0"/>
              <a:t>基于人脸识别技术</a:t>
            </a:r>
            <a:r>
              <a:rPr lang="en-US" altLang="zh-CN" sz="4400" dirty="0" smtClean="0"/>
              <a:t> </a:t>
            </a:r>
            <a:r>
              <a:rPr lang="zh-CN" altLang="en-US" sz="4400" dirty="0"/>
              <a:t>的</a:t>
            </a:r>
            <a:r>
              <a:rPr lang="zh-CN" altLang="en-US" sz="4400" dirty="0" smtClean="0"/>
              <a:t>轻量级社交平台</a:t>
            </a:r>
            <a:endParaRPr kumimoji="1" lang="zh-CN" altLang="en-US" sz="44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78250" y="3102429"/>
            <a:ext cx="2670478" cy="1677441"/>
          </a:xfrm>
        </p:spPr>
        <p:txBody>
          <a:bodyPr/>
          <a:lstStyle/>
          <a:p>
            <a:r>
              <a:rPr kumimoji="1" lang="zh-CN" altLang="en-US" dirty="0" smtClean="0"/>
              <a:t>佘俊峰</a:t>
            </a:r>
            <a:endParaRPr kumimoji="1" lang="en-US" altLang="zh-CN" dirty="0" smtClean="0"/>
          </a:p>
          <a:p>
            <a:r>
              <a:rPr kumimoji="1" lang="zh-CN" altLang="zh-CN" dirty="0" smtClean="0"/>
              <a:t>1</a:t>
            </a:r>
            <a:r>
              <a:rPr kumimoji="1" lang="en-US" altLang="zh-CN" dirty="0" smtClean="0"/>
              <a:t>100012769</a:t>
            </a:r>
          </a:p>
          <a:p>
            <a:r>
              <a:rPr kumimoji="1" lang="zh-CN" altLang="en-US" dirty="0" smtClean="0"/>
              <a:t>信息科学技术学院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0072" y="3102429"/>
            <a:ext cx="4445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3914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应用实现－数据爬取</a:t>
            </a:r>
            <a:endParaRPr kumimoji="1" lang="zh-CN" altLang="en-US" dirty="0"/>
          </a:p>
        </p:txBody>
      </p:sp>
      <p:graphicFrame>
        <p:nvGraphicFramePr>
          <p:cNvPr id="20" name="内容占位符 1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5188402"/>
              </p:ext>
            </p:extLst>
          </p:nvPr>
        </p:nvGraphicFramePr>
        <p:xfrm>
          <a:off x="6294154" y="2670277"/>
          <a:ext cx="2592614" cy="19868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图片 4" descr="jiayuan1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059" y="2389944"/>
            <a:ext cx="5205417" cy="3379485"/>
          </a:xfrm>
          <a:prstGeom prst="rect">
            <a:avLst/>
          </a:prstGeom>
        </p:spPr>
      </p:pic>
      <p:sp>
        <p:nvSpPr>
          <p:cNvPr id="7" name="框架 6"/>
          <p:cNvSpPr/>
          <p:nvPr/>
        </p:nvSpPr>
        <p:spPr>
          <a:xfrm>
            <a:off x="2007810" y="3676952"/>
            <a:ext cx="1124857" cy="217715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框架 7"/>
          <p:cNvSpPr/>
          <p:nvPr/>
        </p:nvSpPr>
        <p:spPr>
          <a:xfrm>
            <a:off x="697060" y="3047999"/>
            <a:ext cx="1407512" cy="1257905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框架 8"/>
          <p:cNvSpPr/>
          <p:nvPr/>
        </p:nvSpPr>
        <p:spPr>
          <a:xfrm>
            <a:off x="2104572" y="3047999"/>
            <a:ext cx="774095" cy="133049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cxnSp>
        <p:nvCxnSpPr>
          <p:cNvPr id="13" name="直线箭头连接符 12"/>
          <p:cNvCxnSpPr>
            <a:stCxn id="9" idx="3"/>
          </p:cNvCxnSpPr>
          <p:nvPr/>
        </p:nvCxnSpPr>
        <p:spPr>
          <a:xfrm>
            <a:off x="2878667" y="3114524"/>
            <a:ext cx="3253619" cy="2779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5" name="直线箭头连接符 14"/>
          <p:cNvCxnSpPr>
            <a:stCxn id="7" idx="3"/>
          </p:cNvCxnSpPr>
          <p:nvPr/>
        </p:nvCxnSpPr>
        <p:spPr>
          <a:xfrm flipV="1">
            <a:off x="3132667" y="3392500"/>
            <a:ext cx="2999619" cy="3933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/>
          <p:nvPr/>
        </p:nvCxnSpPr>
        <p:spPr>
          <a:xfrm>
            <a:off x="2104572" y="3314095"/>
            <a:ext cx="4027714" cy="784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6294154" y="2591304"/>
            <a:ext cx="233910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800" b="1" dirty="0" smtClean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</a:rPr>
              <a:t>信息提取规则</a:t>
            </a:r>
            <a:endParaRPr lang="zh-CN" altLang="en-US" sz="2800" b="1" dirty="0">
              <a:ln w="24500" cmpd="dbl">
                <a:solidFill>
                  <a:schemeClr val="accent2">
                    <a:shade val="85000"/>
                    <a:satMod val="155000"/>
                  </a:schemeClr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38100" dist="38100" dir="7020000" algn="tl">
                  <a:srgbClr val="000000">
                    <a:alpha val="35000"/>
                  </a:srgbClr>
                </a:outerShdw>
              </a:effectLst>
            </a:endParaRPr>
          </a:p>
        </p:txBody>
      </p:sp>
      <p:pic>
        <p:nvPicPr>
          <p:cNvPr id="25" name="图片 24" descr="ellipsis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860" y="4165860"/>
            <a:ext cx="812800" cy="812800"/>
          </a:xfrm>
          <a:prstGeom prst="rect">
            <a:avLst/>
          </a:prstGeom>
        </p:spPr>
      </p:pic>
      <p:sp>
        <p:nvSpPr>
          <p:cNvPr id="27" name="左大括号 26"/>
          <p:cNvSpPr/>
          <p:nvPr/>
        </p:nvSpPr>
        <p:spPr>
          <a:xfrm rot="16200000">
            <a:off x="7285878" y="3757497"/>
            <a:ext cx="535197" cy="2334381"/>
          </a:xfrm>
          <a:prstGeom prst="leftBrace">
            <a:avLst/>
          </a:prstGeom>
          <a:ln w="28575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zh-CN" altLang="en-US"/>
          </a:p>
        </p:txBody>
      </p:sp>
      <p:grpSp>
        <p:nvGrpSpPr>
          <p:cNvPr id="29" name="组 28"/>
          <p:cNvGrpSpPr/>
          <p:nvPr/>
        </p:nvGrpSpPr>
        <p:grpSpPr>
          <a:xfrm>
            <a:off x="6998192" y="5336938"/>
            <a:ext cx="1219200" cy="1014990"/>
            <a:chOff x="6458857" y="5336937"/>
            <a:chExt cx="1219200" cy="1014990"/>
          </a:xfrm>
        </p:grpSpPr>
        <p:sp>
          <p:nvSpPr>
            <p:cNvPr id="30" name="Flowchart: Magnetic Disk 16"/>
            <p:cNvSpPr>
              <a:spLocks noChangeArrowheads="1"/>
            </p:cNvSpPr>
            <p:nvPr/>
          </p:nvSpPr>
          <p:spPr bwMode="auto">
            <a:xfrm>
              <a:off x="6519333" y="5336937"/>
              <a:ext cx="1085850" cy="1014990"/>
            </a:xfrm>
            <a:prstGeom prst="flowChartMagneticDisk">
              <a:avLst/>
            </a:prstGeom>
            <a:solidFill>
              <a:srgbClr val="CCCCCC"/>
            </a:solidFill>
            <a:ln w="9525" algn="ctr">
              <a:solidFill>
                <a:schemeClr val="tx1"/>
              </a:solidFill>
              <a:round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/>
            <a:lstStyle/>
            <a:p>
              <a:pPr defTabSz="3135313"/>
              <a:endParaRPr lang="en-US" sz="6200">
                <a:solidFill>
                  <a:srgbClr val="000000"/>
                </a:solidFill>
                <a:latin typeface="+mn-lt"/>
                <a:cs typeface="Times New Roman" pitchFamily="18" charset="0"/>
              </a:endParaRPr>
            </a:p>
          </p:txBody>
        </p:sp>
        <p:sp>
          <p:nvSpPr>
            <p:cNvPr id="31" name="TextBox 17"/>
            <p:cNvSpPr txBox="1">
              <a:spLocks noChangeArrowheads="1"/>
            </p:cNvSpPr>
            <p:nvPr/>
          </p:nvSpPr>
          <p:spPr bwMode="auto">
            <a:xfrm>
              <a:off x="6458857" y="5644041"/>
              <a:ext cx="1219200" cy="7078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2000" dirty="0" smtClean="0">
                  <a:solidFill>
                    <a:srgbClr val="000000"/>
                  </a:solidFill>
                  <a:cs typeface="Times New Roman" pitchFamily="18" charset="0"/>
                </a:rPr>
                <a:t>人脸数据库</a:t>
              </a:r>
              <a:endParaRPr lang="en-US" sz="2000" dirty="0">
                <a:solidFill>
                  <a:srgbClr val="000000"/>
                </a:solidFill>
                <a:latin typeface="+mn-lt"/>
                <a:cs typeface="Times New Roman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8930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应用实现－数据爬取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 descr="Screen Shot 2015-05-27 at 5.13.52 P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299" y="2322032"/>
            <a:ext cx="7162499" cy="416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196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应用实现－</a:t>
            </a:r>
            <a:r>
              <a:rPr kumimoji="1" lang="en-US" altLang="zh-CN" dirty="0" smtClean="0"/>
              <a:t>Face++ SDK</a:t>
            </a:r>
            <a:endParaRPr kumimoji="1" lang="zh-CN" altLang="en-US" dirty="0"/>
          </a:p>
        </p:txBody>
      </p:sp>
      <p:pic>
        <p:nvPicPr>
          <p:cNvPr id="4" name="图片 3" descr="Screen Shot 2015-05-27 at 3.04.1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181" y="2125217"/>
            <a:ext cx="2938296" cy="3336994"/>
          </a:xfrm>
          <a:prstGeom prst="rect">
            <a:avLst/>
          </a:prstGeom>
        </p:spPr>
      </p:pic>
      <p:sp>
        <p:nvSpPr>
          <p:cNvPr id="5" name="框架 4"/>
          <p:cNvSpPr/>
          <p:nvPr/>
        </p:nvSpPr>
        <p:spPr>
          <a:xfrm>
            <a:off x="932181" y="2432491"/>
            <a:ext cx="2768961" cy="815295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cxnSp>
        <p:nvCxnSpPr>
          <p:cNvPr id="7" name="曲线连接符 6"/>
          <p:cNvCxnSpPr>
            <a:stCxn id="5" idx="3"/>
            <a:endCxn id="11" idx="1"/>
          </p:cNvCxnSpPr>
          <p:nvPr/>
        </p:nvCxnSpPr>
        <p:spPr>
          <a:xfrm>
            <a:off x="3701142" y="2840139"/>
            <a:ext cx="1318382" cy="428241"/>
          </a:xfrm>
          <a:prstGeom prst="curvedConnector3">
            <a:avLst/>
          </a:prstGeom>
          <a:ln w="57150" cmpd="sng">
            <a:solidFill>
              <a:srgbClr val="A2C81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组 17"/>
          <p:cNvGrpSpPr/>
          <p:nvPr/>
        </p:nvGrpSpPr>
        <p:grpSpPr>
          <a:xfrm>
            <a:off x="5019524" y="2908188"/>
            <a:ext cx="2404534" cy="720383"/>
            <a:chOff x="3981751" y="3471333"/>
            <a:chExt cx="2404534" cy="720383"/>
          </a:xfrm>
        </p:grpSpPr>
        <p:sp>
          <p:nvSpPr>
            <p:cNvPr id="11" name="AutoShape 2"/>
            <p:cNvSpPr>
              <a:spLocks noChangeArrowheads="1"/>
            </p:cNvSpPr>
            <p:nvPr/>
          </p:nvSpPr>
          <p:spPr bwMode="auto">
            <a:xfrm>
              <a:off x="3981751" y="3471333"/>
              <a:ext cx="2247296" cy="720383"/>
            </a:xfrm>
            <a:prstGeom prst="flowChartProcess">
              <a:avLst/>
            </a:prstGeom>
            <a:solidFill>
              <a:srgbClr val="FFECAD"/>
            </a:solidFill>
            <a:ln w="12700">
              <a:solidFill>
                <a:srgbClr val="000000"/>
              </a:solidFill>
              <a:round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 eaLnBrk="0" hangingPunct="0"/>
              <a:endParaRPr lang="en-US" dirty="0">
                <a:solidFill>
                  <a:srgbClr val="000000"/>
                </a:solidFill>
                <a:latin typeface="+mn-lt"/>
                <a:ea typeface="MS PGothic" pitchFamily="34" charset="-128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088190" y="3628571"/>
              <a:ext cx="22980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 smtClean="0"/>
                <a:t>Detection</a:t>
              </a:r>
              <a:r>
                <a:rPr kumimoji="1" lang="zh-CN" altLang="en-US" dirty="0" smtClean="0"/>
                <a:t>组请求</a:t>
              </a:r>
              <a:endParaRPr kumimoji="1" lang="zh-CN" altLang="en-US" dirty="0"/>
            </a:p>
          </p:txBody>
        </p:sp>
      </p:grpSp>
      <p:sp>
        <p:nvSpPr>
          <p:cNvPr id="21" name="下箭头 20"/>
          <p:cNvSpPr/>
          <p:nvPr/>
        </p:nvSpPr>
        <p:spPr>
          <a:xfrm rot="2510368">
            <a:off x="5234698" y="3652819"/>
            <a:ext cx="387289" cy="822960"/>
          </a:xfrm>
          <a:prstGeom prst="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22" name="下箭头 21"/>
          <p:cNvSpPr/>
          <p:nvPr/>
        </p:nvSpPr>
        <p:spPr>
          <a:xfrm rot="19376455">
            <a:off x="6398641" y="3662155"/>
            <a:ext cx="387289" cy="822960"/>
          </a:xfrm>
          <a:prstGeom prst="down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23" name="AutoShape 2"/>
          <p:cNvSpPr>
            <a:spLocks noChangeArrowheads="1"/>
          </p:cNvSpPr>
          <p:nvPr/>
        </p:nvSpPr>
        <p:spPr bwMode="auto">
          <a:xfrm>
            <a:off x="4279296" y="4529756"/>
            <a:ext cx="1160065" cy="380388"/>
          </a:xfrm>
          <a:prstGeom prst="flowChartProcess">
            <a:avLst/>
          </a:prstGeom>
          <a:solidFill>
            <a:srgbClr val="FFECAD"/>
          </a:solidFill>
          <a:ln w="12700">
            <a:solidFill>
              <a:srgbClr val="000000"/>
            </a:solidFill>
            <a:round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 eaLnBrk="0" hangingPunct="0"/>
            <a:endParaRPr lang="en-US" dirty="0">
              <a:solidFill>
                <a:srgbClr val="000000"/>
              </a:solidFill>
              <a:latin typeface="+mn-lt"/>
              <a:ea typeface="MS PGothic" pitchFamily="34" charset="-128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279296" y="4529756"/>
            <a:ext cx="229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具体请求</a:t>
            </a:r>
            <a:endParaRPr kumimoji="1" lang="zh-CN" altLang="en-US" dirty="0"/>
          </a:p>
        </p:txBody>
      </p:sp>
      <p:sp>
        <p:nvSpPr>
          <p:cNvPr id="28" name="AutoShape 2"/>
          <p:cNvSpPr>
            <a:spLocks noChangeArrowheads="1"/>
          </p:cNvSpPr>
          <p:nvPr/>
        </p:nvSpPr>
        <p:spPr bwMode="auto">
          <a:xfrm>
            <a:off x="6443004" y="4505142"/>
            <a:ext cx="1160065" cy="380388"/>
          </a:xfrm>
          <a:prstGeom prst="flowChartProcess">
            <a:avLst/>
          </a:prstGeom>
          <a:solidFill>
            <a:srgbClr val="FFECAD"/>
          </a:solidFill>
          <a:ln w="12700">
            <a:solidFill>
              <a:srgbClr val="000000"/>
            </a:solidFill>
            <a:round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 eaLnBrk="0" hangingPunct="0"/>
            <a:endParaRPr lang="en-US" dirty="0">
              <a:solidFill>
                <a:srgbClr val="000000"/>
              </a:solidFill>
              <a:latin typeface="+mn-lt"/>
              <a:ea typeface="MS PGothic" pitchFamily="34" charset="-128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462359" y="4481975"/>
            <a:ext cx="229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具体请求</a:t>
            </a:r>
            <a:endParaRPr kumimoji="1" lang="zh-CN" altLang="en-US" dirty="0"/>
          </a:p>
        </p:txBody>
      </p:sp>
      <p:sp>
        <p:nvSpPr>
          <p:cNvPr id="32" name="右大括号 31"/>
          <p:cNvSpPr/>
          <p:nvPr/>
        </p:nvSpPr>
        <p:spPr>
          <a:xfrm rot="5400000">
            <a:off x="5962948" y="4204060"/>
            <a:ext cx="304800" cy="2211501"/>
          </a:xfrm>
          <a:prstGeom prst="rightBrace">
            <a:avLst/>
          </a:prstGeom>
          <a:ln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/>
          <a:lstStyle/>
          <a:p>
            <a:endParaRPr lang="zh-CN" altLang="en-US"/>
          </a:p>
        </p:txBody>
      </p:sp>
      <p:grpSp>
        <p:nvGrpSpPr>
          <p:cNvPr id="35" name="组 34"/>
          <p:cNvGrpSpPr/>
          <p:nvPr/>
        </p:nvGrpSpPr>
        <p:grpSpPr>
          <a:xfrm>
            <a:off x="5014686" y="5661064"/>
            <a:ext cx="2404534" cy="720383"/>
            <a:chOff x="3981751" y="3471333"/>
            <a:chExt cx="2404534" cy="720383"/>
          </a:xfrm>
        </p:grpSpPr>
        <p:sp>
          <p:nvSpPr>
            <p:cNvPr id="36" name="AutoShape 2"/>
            <p:cNvSpPr>
              <a:spLocks noChangeArrowheads="1"/>
            </p:cNvSpPr>
            <p:nvPr/>
          </p:nvSpPr>
          <p:spPr bwMode="auto">
            <a:xfrm>
              <a:off x="3981751" y="3471333"/>
              <a:ext cx="2247296" cy="720383"/>
            </a:xfrm>
            <a:prstGeom prst="flowChartProcess">
              <a:avLst/>
            </a:prstGeom>
            <a:solidFill>
              <a:srgbClr val="FFECAD"/>
            </a:solidFill>
            <a:ln w="12700">
              <a:solidFill>
                <a:srgbClr val="000000"/>
              </a:solidFill>
              <a:round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 eaLnBrk="0" hangingPunct="0"/>
              <a:endParaRPr lang="en-US" dirty="0">
                <a:solidFill>
                  <a:srgbClr val="000000"/>
                </a:solidFill>
                <a:latin typeface="+mn-lt"/>
                <a:ea typeface="MS PGothic" pitchFamily="34" charset="-128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4088190" y="3628571"/>
              <a:ext cx="22980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dirty="0" smtClean="0"/>
                <a:t>http</a:t>
              </a:r>
              <a:r>
                <a:rPr kumimoji="1" lang="zh-CN" altLang="en-US" dirty="0" smtClean="0"/>
                <a:t>请求</a:t>
              </a:r>
              <a:endParaRPr kumimoji="1"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700257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应用实现－</a:t>
            </a:r>
            <a:r>
              <a:rPr kumimoji="1" lang="en-US" altLang="zh-CN" dirty="0" smtClean="0"/>
              <a:t>server</a:t>
            </a:r>
            <a:r>
              <a:rPr kumimoji="1" lang="zh-CN" altLang="en-US" dirty="0" smtClean="0"/>
              <a:t>端</a:t>
            </a:r>
            <a:endParaRPr kumimoji="1" lang="zh-CN" altLang="en-US" dirty="0"/>
          </a:p>
        </p:txBody>
      </p:sp>
      <p:pic>
        <p:nvPicPr>
          <p:cNvPr id="3" name="图片 2" descr="serv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330" y="2806307"/>
            <a:ext cx="6784214" cy="2906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928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info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093" y="2721428"/>
            <a:ext cx="1823700" cy="3241524"/>
          </a:xfrm>
          <a:prstGeom prst="rect">
            <a:avLst/>
          </a:prstGeom>
        </p:spPr>
      </p:pic>
      <p:pic>
        <p:nvPicPr>
          <p:cNvPr id="12" name="图片 11" descr="info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3105" y="2038256"/>
            <a:ext cx="1670708" cy="2969590"/>
          </a:xfrm>
          <a:prstGeom prst="rect">
            <a:avLst/>
          </a:prstGeom>
        </p:spPr>
      </p:pic>
      <p:pic>
        <p:nvPicPr>
          <p:cNvPr id="22" name="图片 21" descr="take2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264" y="3704580"/>
            <a:ext cx="1657447" cy="2946019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728751" y="2198208"/>
            <a:ext cx="126188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2800" b="1" dirty="0" smtClean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</a:rPr>
              <a:t>主界面</a:t>
            </a:r>
            <a:endParaRPr lang="zh-CN" altLang="en-US" sz="2800" b="1" dirty="0">
              <a:ln w="24500" cmpd="dbl">
                <a:solidFill>
                  <a:schemeClr val="accent2">
                    <a:shade val="85000"/>
                    <a:satMod val="155000"/>
                  </a:schemeClr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38100" dist="38100" dir="7020000" algn="tl">
                  <a:srgbClr val="000000">
                    <a:alpha val="35000"/>
                  </a:srgbClr>
                </a:outerShdw>
              </a:effectLst>
            </a:endParaRPr>
          </a:p>
        </p:txBody>
      </p:sp>
      <p:pic>
        <p:nvPicPr>
          <p:cNvPr id="14" name="图片 13" descr="display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5979" y="3834190"/>
            <a:ext cx="1557240" cy="2769810"/>
          </a:xfrm>
          <a:prstGeom prst="rect">
            <a:avLst/>
          </a:prstGeom>
        </p:spPr>
      </p:pic>
      <p:sp>
        <p:nvSpPr>
          <p:cNvPr id="19" name="右箭头 18"/>
          <p:cNvSpPr/>
          <p:nvPr/>
        </p:nvSpPr>
        <p:spPr>
          <a:xfrm>
            <a:off x="4632477" y="4692958"/>
            <a:ext cx="812360" cy="4846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0" name="右箭头 19"/>
          <p:cNvSpPr/>
          <p:nvPr/>
        </p:nvSpPr>
        <p:spPr>
          <a:xfrm rot="19884574">
            <a:off x="6742702" y="4385686"/>
            <a:ext cx="698264" cy="4846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6" name="右箭头 15"/>
          <p:cNvSpPr/>
          <p:nvPr/>
        </p:nvSpPr>
        <p:spPr>
          <a:xfrm>
            <a:off x="2388793" y="4692958"/>
            <a:ext cx="794633" cy="4846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1" name="右箭头 20"/>
          <p:cNvSpPr/>
          <p:nvPr/>
        </p:nvSpPr>
        <p:spPr>
          <a:xfrm>
            <a:off x="2143876" y="2971007"/>
            <a:ext cx="5222124" cy="4846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应用实现－</a:t>
            </a:r>
            <a:r>
              <a:rPr kumimoji="1" lang="en-US" altLang="zh-CN" dirty="0" smtClean="0"/>
              <a:t>ionic</a:t>
            </a:r>
            <a:r>
              <a:rPr kumimoji="1" lang="zh-CN" altLang="en-US" dirty="0" smtClean="0"/>
              <a:t>应用端</a:t>
            </a:r>
            <a:endParaRPr kumimoji="1" lang="zh-CN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3183426" y="6008777"/>
            <a:ext cx="137885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2000" b="1" dirty="0" smtClean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</a:rPr>
              <a:t>信息添加</a:t>
            </a:r>
            <a:endParaRPr lang="zh-CN" altLang="en-US" sz="2000" b="1" dirty="0">
              <a:ln w="24500" cmpd="dbl">
                <a:solidFill>
                  <a:schemeClr val="accent2">
                    <a:shade val="85000"/>
                    <a:satMod val="155000"/>
                  </a:schemeClr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38100" dist="38100" dir="7020000" algn="tl">
                  <a:srgbClr val="000000">
                    <a:alpha val="35000"/>
                  </a:srgbClr>
                </a:outerShdw>
              </a:effectLst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444837" y="5989493"/>
            <a:ext cx="137885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2000" b="1" dirty="0" smtClean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</a:rPr>
              <a:t>匹配结果</a:t>
            </a:r>
            <a:endParaRPr lang="zh-CN" altLang="en-US" sz="2000" b="1" dirty="0">
              <a:ln w="24500" cmpd="dbl">
                <a:solidFill>
                  <a:schemeClr val="accent2">
                    <a:shade val="85000"/>
                    <a:satMod val="155000"/>
                  </a:schemeClr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38100" dist="38100" dir="7020000" algn="tl">
                  <a:srgbClr val="000000">
                    <a:alpha val="35000"/>
                  </a:srgbClr>
                </a:outerShdw>
              </a:effectLst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346647" y="5007847"/>
            <a:ext cx="137885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2000" b="1" dirty="0" smtClean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solidFill>
                  <a:srgbClr val="FF0000"/>
                </a:soli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</a:rPr>
              <a:t>详细信息</a:t>
            </a:r>
            <a:endParaRPr lang="zh-CN" altLang="en-US" sz="2000" b="1" dirty="0">
              <a:ln w="24500" cmpd="dbl">
                <a:solidFill>
                  <a:schemeClr val="accent2">
                    <a:shade val="85000"/>
                    <a:satMod val="155000"/>
                  </a:schemeClr>
                </a:solidFill>
                <a:prstDash val="solid"/>
                <a:miter lim="800000"/>
              </a:ln>
              <a:solidFill>
                <a:srgbClr val="FF0000"/>
              </a:solidFill>
              <a:effectLst>
                <a:outerShdw blurRad="38100" dist="38100" dir="7020000" algn="tl">
                  <a:srgbClr val="000000">
                    <a:alpha val="3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50687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提纲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>
                <a:solidFill>
                  <a:schemeClr val="tx1"/>
                </a:solidFill>
              </a:rPr>
              <a:t>背景介绍</a:t>
            </a:r>
            <a:endParaRPr lang="en-US" altLang="zh-CN" dirty="0" smtClean="0">
              <a:solidFill>
                <a:schemeClr val="tx1"/>
              </a:solidFill>
            </a:endParaRPr>
          </a:p>
          <a:p>
            <a:r>
              <a:rPr lang="zh-CN" altLang="en-US" dirty="0" smtClean="0">
                <a:solidFill>
                  <a:srgbClr val="000000"/>
                </a:solidFill>
              </a:rPr>
              <a:t>系统设计</a:t>
            </a:r>
            <a:endParaRPr lang="en-US" altLang="zh-CN" dirty="0" smtClean="0">
              <a:solidFill>
                <a:srgbClr val="000000"/>
              </a:solidFill>
            </a:endParaRPr>
          </a:p>
          <a:p>
            <a:r>
              <a:rPr lang="zh-CN" altLang="en-US" dirty="0" smtClean="0">
                <a:solidFill>
                  <a:srgbClr val="000000"/>
                </a:solidFill>
              </a:rPr>
              <a:t>应用实现</a:t>
            </a:r>
            <a:endParaRPr lang="en-US" altLang="zh-CN" dirty="0" smtClean="0">
              <a:solidFill>
                <a:srgbClr val="000000"/>
              </a:solidFill>
            </a:endParaRPr>
          </a:p>
          <a:p>
            <a:r>
              <a:rPr lang="zh-CN" altLang="en-US" dirty="0" smtClean="0">
                <a:solidFill>
                  <a:srgbClr val="FF0000"/>
                </a:solidFill>
              </a:rPr>
              <a:t>效果展示</a:t>
            </a:r>
          </a:p>
        </p:txBody>
      </p:sp>
    </p:spTree>
    <p:extLst>
      <p:ext uri="{BB962C8B-B14F-4D97-AF65-F5344CB8AC3E}">
        <p14:creationId xmlns:p14="http://schemas.microsoft.com/office/powerpoint/2010/main" val="257762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效果展示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584480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谢谢</a:t>
            </a:r>
            <a:r>
              <a:rPr lang="zh-CN" altLang="en-US" dirty="0"/>
              <a:t>！欢迎提问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7491"/>
            <a:ext cx="9144000" cy="1782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068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提纲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背景介绍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lvl="1"/>
            <a:r>
              <a:rPr lang="zh-CN" altLang="en-US" dirty="0" smtClean="0">
                <a:solidFill>
                  <a:srgbClr val="FF0000"/>
                </a:solidFill>
              </a:rPr>
              <a:t>图片分享应用的火热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lvl="1"/>
            <a:r>
              <a:rPr lang="zh-CN" altLang="en-US" dirty="0" smtClean="0">
                <a:solidFill>
                  <a:srgbClr val="FF0000"/>
                </a:solidFill>
              </a:rPr>
              <a:t>现有扩展社交圈方式的缺陷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lvl="1"/>
            <a:r>
              <a:rPr lang="zh-CN" altLang="en-US" dirty="0" smtClean="0">
                <a:solidFill>
                  <a:srgbClr val="FF0000"/>
                </a:solidFill>
              </a:rPr>
              <a:t>人脸技术的应用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zh-CN" altLang="en-US" dirty="0" smtClean="0"/>
              <a:t>系统设计</a:t>
            </a:r>
            <a:endParaRPr lang="en-US" altLang="zh-CN" dirty="0" smtClean="0"/>
          </a:p>
          <a:p>
            <a:r>
              <a:rPr lang="zh-CN" altLang="en-US" dirty="0" smtClean="0"/>
              <a:t>应用实现</a:t>
            </a:r>
            <a:endParaRPr lang="en-US" altLang="zh-CN" dirty="0" smtClean="0"/>
          </a:p>
          <a:p>
            <a:r>
              <a:rPr lang="zh-CN" altLang="en-US" dirty="0" smtClean="0"/>
              <a:t>效果展示</a:t>
            </a:r>
          </a:p>
        </p:txBody>
      </p:sp>
    </p:spTree>
    <p:extLst>
      <p:ext uri="{BB962C8B-B14F-4D97-AF65-F5344CB8AC3E}">
        <p14:creationId xmlns:p14="http://schemas.microsoft.com/office/powerpoint/2010/main" val="3641363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背景介绍－移动图片分享应用的火热</a:t>
            </a:r>
            <a:endParaRPr kumimoji="1" lang="zh-CN" altLang="en-US" dirty="0"/>
          </a:p>
        </p:txBody>
      </p:sp>
      <p:pic>
        <p:nvPicPr>
          <p:cNvPr id="11" name="内容占位符 10" descr="newtrent_08-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4254" r="-54254"/>
          <a:stretch>
            <a:fillRect/>
          </a:stretch>
        </p:blipFill>
        <p:spPr>
          <a:xfrm>
            <a:off x="0" y="2110255"/>
            <a:ext cx="4553919" cy="2196495"/>
          </a:xfr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318" y="2326277"/>
            <a:ext cx="2176344" cy="198047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0080" y="2681150"/>
            <a:ext cx="1625600" cy="16256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2937" y="5043714"/>
            <a:ext cx="1814286" cy="1814286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65538" y="4611914"/>
            <a:ext cx="4692952" cy="4318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12181" y="5388429"/>
            <a:ext cx="1106714" cy="1106714"/>
          </a:xfrm>
          <a:prstGeom prst="rect">
            <a:avLst/>
          </a:prstGeom>
        </p:spPr>
      </p:pic>
      <p:pic>
        <p:nvPicPr>
          <p:cNvPr id="67" name="图片 6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95079" y="5333941"/>
            <a:ext cx="1161202" cy="1161202"/>
          </a:xfrm>
          <a:prstGeom prst="rect">
            <a:avLst/>
          </a:prstGeom>
        </p:spPr>
      </p:pic>
      <p:pic>
        <p:nvPicPr>
          <p:cNvPr id="68" name="图片 6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54096" y="5333941"/>
            <a:ext cx="1294454" cy="1161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934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ottl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57" y="2165045"/>
            <a:ext cx="2386021" cy="4241019"/>
          </a:xfrm>
          <a:prstGeom prst="rect">
            <a:avLst/>
          </a:prstGeom>
        </p:spPr>
      </p:pic>
      <p:pic>
        <p:nvPicPr>
          <p:cNvPr id="6" name="图片 5" descr="Nearb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400" y="2159560"/>
            <a:ext cx="2389107" cy="4246504"/>
          </a:xfrm>
          <a:prstGeom prst="rect">
            <a:avLst/>
          </a:prstGeom>
        </p:spPr>
      </p:pic>
      <p:pic>
        <p:nvPicPr>
          <p:cNvPr id="5" name="图片 4" descr="shake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878" y="2170530"/>
            <a:ext cx="2386021" cy="424101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zh-CN" altLang="en-US" dirty="0" smtClean="0"/>
              <a:t>背景介绍－现有扩展设计圈方式的缺陷</a:t>
            </a:r>
            <a:endParaRPr kumimoji="1" lang="zh-CN" altLang="en-US" dirty="0"/>
          </a:p>
        </p:txBody>
      </p:sp>
      <p:pic>
        <p:nvPicPr>
          <p:cNvPr id="3" name="图片 2" descr="twitter_recommen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8512" y="2262733"/>
            <a:ext cx="2086301" cy="2236859"/>
          </a:xfrm>
          <a:prstGeom prst="rect">
            <a:avLst/>
          </a:prstGeom>
        </p:spPr>
      </p:pic>
      <p:pic>
        <p:nvPicPr>
          <p:cNvPr id="4" name="图片 3" descr="weibo_recommend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122" y="4005640"/>
            <a:ext cx="1735691" cy="2400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4689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背景介绍－人脸技术的应用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15699" y="2298096"/>
            <a:ext cx="3566160" cy="3568094"/>
          </a:xfrm>
        </p:spPr>
        <p:txBody>
          <a:bodyPr/>
          <a:lstStyle/>
          <a:p>
            <a:r>
              <a:rPr kumimoji="1" lang="zh-CN" altLang="en-US" dirty="0" smtClean="0"/>
              <a:t>人脸识别技术在现实生活中的应用</a:t>
            </a:r>
            <a:endParaRPr kumimoji="1" lang="en-US" altLang="zh-CN" dirty="0" smtClean="0"/>
          </a:p>
          <a:p>
            <a:r>
              <a:rPr kumimoji="1" lang="zh-CN" altLang="en-US" dirty="0" smtClean="0"/>
              <a:t>继芬兰推出了第一款“刷脸”支付应用之后，阿里巴巴也推出自己的“刷脸”支付手段</a:t>
            </a:r>
            <a:endParaRPr kumimoji="1" lang="en-US" altLang="zh-CN" dirty="0" smtClean="0"/>
          </a:p>
          <a:p>
            <a:r>
              <a:rPr kumimoji="1" lang="zh-CN" altLang="en-US" dirty="0" smtClean="0"/>
              <a:t>微软所开发的</a:t>
            </a:r>
            <a:r>
              <a:rPr kumimoji="1" lang="en-US" altLang="zh-CN" dirty="0" smtClean="0"/>
              <a:t>How</a:t>
            </a:r>
            <a:r>
              <a:rPr kumimoji="1" lang="zh-CN" altLang="en-US" dirty="0" smtClean="0"/>
              <a:t>－</a:t>
            </a:r>
            <a:r>
              <a:rPr kumimoji="1" lang="en-US" altLang="zh-CN" dirty="0" smtClean="0"/>
              <a:t>old</a:t>
            </a:r>
            <a:r>
              <a:rPr kumimoji="1" lang="zh-CN" altLang="en-US" dirty="0" smtClean="0"/>
              <a:t>检测人的年龄，引起了一波热潮</a:t>
            </a:r>
            <a:endParaRPr kumimoji="1"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7" name="图片 6" descr="Screen Shot 2015-05-27 at 2.21.2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2564" y="2298096"/>
            <a:ext cx="4481130" cy="3310462"/>
          </a:xfrm>
          <a:prstGeom prst="rect">
            <a:avLst/>
          </a:prstGeom>
        </p:spPr>
      </p:pic>
      <p:pic>
        <p:nvPicPr>
          <p:cNvPr id="8" name="内容占位符 3"/>
          <p:cNvPicPr>
            <a:picLocks noChangeAspect="1"/>
          </p:cNvPicPr>
          <p:nvPr/>
        </p:nvPicPr>
        <p:blipFill>
          <a:blip r:embed="rId3"/>
          <a:srcRect t="14868" b="14868"/>
          <a:stretch>
            <a:fillRect/>
          </a:stretch>
        </p:blipFill>
        <p:spPr>
          <a:xfrm>
            <a:off x="4276164" y="3108977"/>
            <a:ext cx="4437530" cy="214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8007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提纲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>
                <a:solidFill>
                  <a:schemeClr val="tx1"/>
                </a:solidFill>
              </a:rPr>
              <a:t>背景介绍</a:t>
            </a:r>
            <a:endParaRPr lang="en-US" altLang="zh-CN" dirty="0" smtClean="0">
              <a:solidFill>
                <a:schemeClr val="tx1"/>
              </a:solidFill>
            </a:endParaRPr>
          </a:p>
          <a:p>
            <a:r>
              <a:rPr lang="zh-CN" altLang="en-US" dirty="0" smtClean="0">
                <a:solidFill>
                  <a:srgbClr val="FF0000"/>
                </a:solidFill>
              </a:rPr>
              <a:t>系统设计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lvl="1"/>
            <a:r>
              <a:rPr lang="zh-CN" altLang="en-US" dirty="0" smtClean="0">
                <a:solidFill>
                  <a:srgbClr val="FF0000"/>
                </a:solidFill>
              </a:rPr>
              <a:t>逻辑设计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lvl="1"/>
            <a:r>
              <a:rPr lang="zh-CN" altLang="en-US" dirty="0" smtClean="0">
                <a:solidFill>
                  <a:srgbClr val="FF0000"/>
                </a:solidFill>
              </a:rPr>
              <a:t>算法设计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zh-CN" altLang="en-US" dirty="0" smtClean="0"/>
              <a:t>应用实现</a:t>
            </a:r>
            <a:endParaRPr lang="en-US" altLang="zh-CN" dirty="0" smtClean="0"/>
          </a:p>
          <a:p>
            <a:r>
              <a:rPr lang="zh-CN" altLang="en-US" dirty="0" smtClean="0"/>
              <a:t>效果展示</a:t>
            </a:r>
          </a:p>
        </p:txBody>
      </p:sp>
    </p:spTree>
    <p:extLst>
      <p:ext uri="{BB962C8B-B14F-4D97-AF65-F5344CB8AC3E}">
        <p14:creationId xmlns:p14="http://schemas.microsoft.com/office/powerpoint/2010/main" val="972072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组 133"/>
          <p:cNvGrpSpPr/>
          <p:nvPr/>
        </p:nvGrpSpPr>
        <p:grpSpPr>
          <a:xfrm>
            <a:off x="4527857" y="4457806"/>
            <a:ext cx="1764688" cy="646091"/>
            <a:chOff x="2021142" y="4756215"/>
            <a:chExt cx="1764688" cy="646091"/>
          </a:xfrm>
        </p:grpSpPr>
        <p:sp>
          <p:nvSpPr>
            <p:cNvPr id="135" name="AutoShape 2"/>
            <p:cNvSpPr>
              <a:spLocks noChangeArrowheads="1"/>
            </p:cNvSpPr>
            <p:nvPr/>
          </p:nvSpPr>
          <p:spPr bwMode="auto">
            <a:xfrm>
              <a:off x="2021142" y="4756215"/>
              <a:ext cx="1764688" cy="646091"/>
            </a:xfrm>
            <a:prstGeom prst="flowChartProcess">
              <a:avLst/>
            </a:prstGeom>
            <a:solidFill>
              <a:srgbClr val="FFECAD"/>
            </a:solidFill>
            <a:ln w="12700">
              <a:solidFill>
                <a:srgbClr val="000000"/>
              </a:solidFill>
              <a:round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 eaLnBrk="0" hangingPunct="0"/>
              <a:endParaRPr lang="en-US" dirty="0">
                <a:solidFill>
                  <a:srgbClr val="000000"/>
                </a:solidFill>
                <a:latin typeface="+mn-lt"/>
                <a:ea typeface="MS PGothic" pitchFamily="34" charset="-128"/>
              </a:endParaRPr>
            </a:p>
          </p:txBody>
        </p:sp>
        <p:sp>
          <p:nvSpPr>
            <p:cNvPr id="136" name="AutoShape 11"/>
            <p:cNvSpPr>
              <a:spLocks noChangeArrowheads="1"/>
            </p:cNvSpPr>
            <p:nvPr/>
          </p:nvSpPr>
          <p:spPr bwMode="auto">
            <a:xfrm>
              <a:off x="2364893" y="4848864"/>
              <a:ext cx="1276350" cy="381000"/>
            </a:xfrm>
            <a:prstGeom prst="flowChartProcess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endParaRPr lang="en-US">
                <a:solidFill>
                  <a:srgbClr val="000000"/>
                </a:solidFill>
                <a:latin typeface="+mn-lt"/>
              </a:endParaRPr>
            </a:p>
          </p:txBody>
        </p:sp>
        <p:sp>
          <p:nvSpPr>
            <p:cNvPr id="137" name="Text Box 13"/>
            <p:cNvSpPr txBox="1">
              <a:spLocks noChangeArrowheads="1"/>
            </p:cNvSpPr>
            <p:nvPr/>
          </p:nvSpPr>
          <p:spPr bwMode="auto">
            <a:xfrm>
              <a:off x="2379067" y="4884198"/>
              <a:ext cx="979330" cy="304800"/>
            </a:xfrm>
            <a:prstGeom prst="rect">
              <a:avLst/>
            </a:prstGeom>
            <a:noFill/>
            <a:ln w="12700">
              <a:noFill/>
              <a:round/>
              <a:headEnd/>
              <a:tailEnd/>
            </a:ln>
          </p:spPr>
          <p:txBody>
            <a:bodyPr lIns="81639" tIns="40820" rIns="81639" bIns="40820"/>
            <a:lstStyle/>
            <a:p>
              <a:pPr defTabSz="414338" hangingPunct="0">
                <a:lnSpc>
                  <a:spcPct val="93000"/>
                </a:lnSpc>
                <a:buClr>
                  <a:srgbClr val="000000"/>
                </a:buClr>
                <a:buSzPct val="45000"/>
                <a:buFont typeface="Wingdings" pitchFamily="2" charset="2"/>
                <a:buNone/>
                <a:tabLst>
                  <a:tab pos="657225" algn="l"/>
                </a:tabLst>
              </a:pPr>
              <a:r>
                <a:rPr lang="zh-CN" altLang="en-US" sz="1600" dirty="0" smtClean="0">
                  <a:solidFill>
                    <a:srgbClr val="000000"/>
                  </a:solidFill>
                  <a:ea typeface="MS Gothic" pitchFamily="49" charset="-128"/>
                  <a:cs typeface="Gungsuh" pitchFamily="18" charset="-127"/>
                </a:rPr>
                <a:t>人脸特征</a:t>
              </a:r>
              <a:endParaRPr lang="en-GB" sz="1600" dirty="0">
                <a:solidFill>
                  <a:srgbClr val="000000"/>
                </a:solidFill>
                <a:latin typeface="+mn-lt"/>
                <a:ea typeface="MS Gothic" pitchFamily="49" charset="-128"/>
                <a:cs typeface="Gungsuh" pitchFamily="18" charset="-127"/>
              </a:endParaRPr>
            </a:p>
          </p:txBody>
        </p:sp>
      </p:grpSp>
      <p:grpSp>
        <p:nvGrpSpPr>
          <p:cNvPr id="106" name="组 105"/>
          <p:cNvGrpSpPr/>
          <p:nvPr/>
        </p:nvGrpSpPr>
        <p:grpSpPr>
          <a:xfrm>
            <a:off x="2318056" y="4477848"/>
            <a:ext cx="1764688" cy="646091"/>
            <a:chOff x="2021142" y="4756215"/>
            <a:chExt cx="1764688" cy="646091"/>
          </a:xfrm>
        </p:grpSpPr>
        <p:sp>
          <p:nvSpPr>
            <p:cNvPr id="5" name="AutoShape 2"/>
            <p:cNvSpPr>
              <a:spLocks noChangeArrowheads="1"/>
            </p:cNvSpPr>
            <p:nvPr/>
          </p:nvSpPr>
          <p:spPr bwMode="auto">
            <a:xfrm>
              <a:off x="2021142" y="4756215"/>
              <a:ext cx="1764688" cy="646091"/>
            </a:xfrm>
            <a:prstGeom prst="flowChartProcess">
              <a:avLst/>
            </a:prstGeom>
            <a:solidFill>
              <a:srgbClr val="FFECAD"/>
            </a:solidFill>
            <a:ln w="12700">
              <a:solidFill>
                <a:srgbClr val="000000"/>
              </a:solidFill>
              <a:round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 eaLnBrk="0" hangingPunct="0"/>
              <a:endParaRPr lang="en-US" dirty="0">
                <a:solidFill>
                  <a:srgbClr val="000000"/>
                </a:solidFill>
                <a:latin typeface="+mn-lt"/>
                <a:ea typeface="MS PGothic" pitchFamily="34" charset="-128"/>
              </a:endParaRPr>
            </a:p>
          </p:txBody>
        </p:sp>
        <p:sp>
          <p:nvSpPr>
            <p:cNvPr id="13" name="AutoShape 11"/>
            <p:cNvSpPr>
              <a:spLocks noChangeArrowheads="1"/>
            </p:cNvSpPr>
            <p:nvPr/>
          </p:nvSpPr>
          <p:spPr bwMode="auto">
            <a:xfrm>
              <a:off x="2364893" y="4848864"/>
              <a:ext cx="1276350" cy="381000"/>
            </a:xfrm>
            <a:prstGeom prst="flowChartProcess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endParaRPr lang="en-US">
                <a:solidFill>
                  <a:srgbClr val="000000"/>
                </a:solidFill>
                <a:latin typeface="+mn-lt"/>
              </a:endParaRPr>
            </a:p>
          </p:txBody>
        </p:sp>
        <p:sp>
          <p:nvSpPr>
            <p:cNvPr id="64" name="Text Box 13"/>
            <p:cNvSpPr txBox="1">
              <a:spLocks noChangeArrowheads="1"/>
            </p:cNvSpPr>
            <p:nvPr/>
          </p:nvSpPr>
          <p:spPr bwMode="auto">
            <a:xfrm>
              <a:off x="2379067" y="4884198"/>
              <a:ext cx="979330" cy="304800"/>
            </a:xfrm>
            <a:prstGeom prst="rect">
              <a:avLst/>
            </a:prstGeom>
            <a:noFill/>
            <a:ln w="12700">
              <a:noFill/>
              <a:round/>
              <a:headEnd/>
              <a:tailEnd/>
            </a:ln>
          </p:spPr>
          <p:txBody>
            <a:bodyPr lIns="81639" tIns="40820" rIns="81639" bIns="40820"/>
            <a:lstStyle/>
            <a:p>
              <a:pPr defTabSz="414338" hangingPunct="0">
                <a:lnSpc>
                  <a:spcPct val="93000"/>
                </a:lnSpc>
                <a:buClr>
                  <a:srgbClr val="000000"/>
                </a:buClr>
                <a:buSzPct val="45000"/>
                <a:buFont typeface="Wingdings" pitchFamily="2" charset="2"/>
                <a:buNone/>
                <a:tabLst>
                  <a:tab pos="657225" algn="l"/>
                </a:tabLst>
              </a:pPr>
              <a:r>
                <a:rPr lang="zh-CN" altLang="en-US" sz="1600" dirty="0" smtClean="0">
                  <a:solidFill>
                    <a:srgbClr val="000000"/>
                  </a:solidFill>
                  <a:ea typeface="MS Gothic" pitchFamily="49" charset="-128"/>
                  <a:cs typeface="Gungsuh" pitchFamily="18" charset="-127"/>
                </a:rPr>
                <a:t>人脸图片</a:t>
              </a:r>
              <a:endParaRPr lang="en-GB" sz="1600" dirty="0">
                <a:solidFill>
                  <a:srgbClr val="000000"/>
                </a:solidFill>
                <a:latin typeface="+mn-lt"/>
                <a:ea typeface="MS Gothic" pitchFamily="49" charset="-128"/>
                <a:cs typeface="Gungsuh" pitchFamily="18" charset="-127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系统设计</a:t>
            </a:r>
            <a:r>
              <a:rPr kumimoji="1" lang="zh-CN" altLang="en-US" dirty="0" smtClean="0"/>
              <a:t>－逻辑设计</a:t>
            </a:r>
            <a:endParaRPr kumimoji="1" lang="zh-CN" altLang="en-US" dirty="0"/>
          </a:p>
        </p:txBody>
      </p:sp>
      <p:sp>
        <p:nvSpPr>
          <p:cNvPr id="7" name="AutoShape 2"/>
          <p:cNvSpPr>
            <a:spLocks noChangeArrowheads="1"/>
          </p:cNvSpPr>
          <p:nvPr/>
        </p:nvSpPr>
        <p:spPr bwMode="auto">
          <a:xfrm>
            <a:off x="1922975" y="2128025"/>
            <a:ext cx="3048000" cy="1524000"/>
          </a:xfrm>
          <a:prstGeom prst="flowChartProcess">
            <a:avLst/>
          </a:prstGeom>
          <a:solidFill>
            <a:srgbClr val="FFECAD"/>
          </a:solidFill>
          <a:ln w="12700">
            <a:solidFill>
              <a:srgbClr val="000000"/>
            </a:solidFill>
            <a:round/>
            <a:headEnd/>
            <a:tailEnd/>
          </a:ln>
          <a:effectLst>
            <a:outerShdw dist="35921" dir="2700000" algn="ctr" rotWithShape="0">
              <a:srgbClr val="808080"/>
            </a:outerShdw>
          </a:effectLst>
        </p:spPr>
        <p:txBody>
          <a:bodyPr wrap="none" anchor="ctr"/>
          <a:lstStyle/>
          <a:p>
            <a:pPr algn="ctr" eaLnBrk="0" hangingPunct="0"/>
            <a:endParaRPr lang="en-US">
              <a:solidFill>
                <a:srgbClr val="000000"/>
              </a:solidFill>
              <a:latin typeface="+mn-lt"/>
              <a:ea typeface="MS PGothic" pitchFamily="34" charset="-128"/>
            </a:endParaRPr>
          </a:p>
        </p:txBody>
      </p:sp>
      <p:sp>
        <p:nvSpPr>
          <p:cNvPr id="8" name="AutoShape 3"/>
          <p:cNvSpPr>
            <a:spLocks noChangeArrowheads="1"/>
          </p:cNvSpPr>
          <p:nvPr/>
        </p:nvSpPr>
        <p:spPr bwMode="auto">
          <a:xfrm>
            <a:off x="5794881" y="2743200"/>
            <a:ext cx="533400" cy="533400"/>
          </a:xfrm>
          <a:prstGeom prst="flowChartConnector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pPr algn="ctr" eaLnBrk="0" hangingPunct="0"/>
            <a:r>
              <a:rPr lang="en-US" sz="2800" dirty="0">
                <a:solidFill>
                  <a:srgbClr val="000000"/>
                </a:solidFill>
                <a:latin typeface="+mn-lt"/>
                <a:ea typeface="MS PGothic" pitchFamily="34" charset="-128"/>
              </a:rPr>
              <a:t>+</a:t>
            </a:r>
            <a:endParaRPr lang="en-US" sz="2400" dirty="0">
              <a:solidFill>
                <a:srgbClr val="000000"/>
              </a:solidFill>
              <a:latin typeface="+mn-lt"/>
              <a:ea typeface="MS PGothic" pitchFamily="34" charset="-128"/>
            </a:endParaRPr>
          </a:p>
        </p:txBody>
      </p:sp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1758224" y="1981200"/>
            <a:ext cx="2971800" cy="381000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lIns="81639" tIns="40820" rIns="81639" bIns="40820"/>
          <a:lstStyle/>
          <a:p>
            <a:pPr defTabSz="414338" hangingPunct="0">
              <a:lnSpc>
                <a:spcPct val="93000"/>
              </a:lnSpc>
              <a:buClr>
                <a:srgbClr val="000000"/>
              </a:buClr>
              <a:buSzPct val="45000"/>
              <a:buFont typeface="Wingdings" pitchFamily="2" charset="2"/>
              <a:buNone/>
              <a:tabLst>
                <a:tab pos="657225" algn="l"/>
              </a:tabLst>
            </a:pPr>
            <a:r>
              <a:rPr lang="en-GB" sz="2000" dirty="0" smtClean="0">
                <a:solidFill>
                  <a:srgbClr val="FF0000"/>
                </a:solidFill>
                <a:latin typeface="+mn-lt"/>
                <a:ea typeface="MS Gothic" pitchFamily="49" charset="-128"/>
                <a:cs typeface="Gungsuh" pitchFamily="18" charset="-127"/>
              </a:rPr>
              <a:t>2. </a:t>
            </a:r>
            <a:r>
              <a:rPr lang="zh-CN" altLang="en-US" sz="2000" dirty="0" smtClean="0">
                <a:solidFill>
                  <a:srgbClr val="FF0000"/>
                </a:solidFill>
                <a:ea typeface="MS Gothic" pitchFamily="49" charset="-128"/>
                <a:cs typeface="Gungsuh" pitchFamily="18" charset="-127"/>
              </a:rPr>
              <a:t>特征检测</a:t>
            </a:r>
            <a:endParaRPr lang="en-GB" sz="2000" dirty="0">
              <a:solidFill>
                <a:srgbClr val="FF0000"/>
              </a:solidFill>
              <a:latin typeface="+mn-lt"/>
              <a:ea typeface="MS Gothic" pitchFamily="49" charset="-128"/>
              <a:cs typeface="Gungsuh" pitchFamily="18" charset="-127"/>
            </a:endParaRPr>
          </a:p>
        </p:txBody>
      </p:sp>
      <p:sp>
        <p:nvSpPr>
          <p:cNvPr id="19" name="Line 22"/>
          <p:cNvSpPr>
            <a:spLocks noChangeShapeType="1"/>
          </p:cNvSpPr>
          <p:nvPr/>
        </p:nvSpPr>
        <p:spPr bwMode="auto">
          <a:xfrm>
            <a:off x="2077734" y="2432824"/>
            <a:ext cx="19050" cy="2451373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wrap="none" anchor="ctr"/>
          <a:lstStyle/>
          <a:p>
            <a:endParaRPr lang="en-US">
              <a:latin typeface="+mn-lt"/>
            </a:endParaRPr>
          </a:p>
        </p:txBody>
      </p:sp>
      <p:sp>
        <p:nvSpPr>
          <p:cNvPr id="20" name="Line 23"/>
          <p:cNvSpPr>
            <a:spLocks noChangeShapeType="1"/>
          </p:cNvSpPr>
          <p:nvPr/>
        </p:nvSpPr>
        <p:spPr bwMode="auto">
          <a:xfrm>
            <a:off x="2077734" y="2890025"/>
            <a:ext cx="342900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</p:spPr>
        <p:txBody>
          <a:bodyPr wrap="none" anchor="ctr"/>
          <a:lstStyle/>
          <a:p>
            <a:endParaRPr lang="en-US">
              <a:latin typeface="+mn-lt"/>
            </a:endParaRPr>
          </a:p>
        </p:txBody>
      </p:sp>
      <p:sp>
        <p:nvSpPr>
          <p:cNvPr id="22" name="Line 25"/>
          <p:cNvSpPr>
            <a:spLocks noChangeShapeType="1"/>
          </p:cNvSpPr>
          <p:nvPr/>
        </p:nvSpPr>
        <p:spPr bwMode="auto">
          <a:xfrm>
            <a:off x="2109484" y="4884197"/>
            <a:ext cx="375338" cy="1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</p:spPr>
        <p:txBody>
          <a:bodyPr wrap="none" anchor="ctr"/>
          <a:lstStyle/>
          <a:p>
            <a:endParaRPr lang="en-US" dirty="0">
              <a:latin typeface="+mn-lt"/>
            </a:endParaRPr>
          </a:p>
        </p:txBody>
      </p:sp>
      <p:sp>
        <p:nvSpPr>
          <p:cNvPr id="23" name="Text Box 26"/>
          <p:cNvSpPr txBox="1">
            <a:spLocks noChangeArrowheads="1"/>
          </p:cNvSpPr>
          <p:nvPr/>
        </p:nvSpPr>
        <p:spPr bwMode="auto">
          <a:xfrm>
            <a:off x="7848600" y="2362200"/>
            <a:ext cx="1371600" cy="533400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lIns="81639" tIns="40820" rIns="81639" bIns="40820"/>
          <a:lstStyle/>
          <a:p>
            <a:pPr algn="ctr" defTabSz="414338" hangingPunct="0">
              <a:lnSpc>
                <a:spcPct val="93000"/>
              </a:lnSpc>
              <a:buClr>
                <a:srgbClr val="000000"/>
              </a:buClr>
              <a:buSzPct val="45000"/>
              <a:buFont typeface="Wingdings" pitchFamily="2" charset="2"/>
              <a:buNone/>
              <a:tabLst>
                <a:tab pos="657225" algn="l"/>
              </a:tabLst>
            </a:pPr>
            <a:r>
              <a:rPr lang="zh-CN" altLang="en-US" sz="1700" dirty="0" smtClean="0">
                <a:solidFill>
                  <a:srgbClr val="000000"/>
                </a:solidFill>
                <a:ea typeface="MS Gothic" pitchFamily="49" charset="-128"/>
                <a:cs typeface="Gungsuh" pitchFamily="18" charset="-127"/>
              </a:rPr>
              <a:t>匹配结果</a:t>
            </a:r>
            <a:endParaRPr lang="en-GB" sz="1700" dirty="0">
              <a:solidFill>
                <a:srgbClr val="000000"/>
              </a:solidFill>
              <a:latin typeface="+mn-lt"/>
              <a:ea typeface="MS Gothic" pitchFamily="49" charset="-128"/>
              <a:cs typeface="Gungsuh" pitchFamily="18" charset="-127"/>
            </a:endParaRPr>
          </a:p>
        </p:txBody>
      </p:sp>
      <p:sp>
        <p:nvSpPr>
          <p:cNvPr id="24" name="AutoShape 27"/>
          <p:cNvSpPr>
            <a:spLocks noChangeArrowheads="1"/>
          </p:cNvSpPr>
          <p:nvPr/>
        </p:nvSpPr>
        <p:spPr bwMode="auto">
          <a:xfrm>
            <a:off x="6781800" y="2457260"/>
            <a:ext cx="838200" cy="1047940"/>
          </a:xfrm>
          <a:prstGeom prst="flowChartProcess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pPr algn="ctr" eaLnBrk="0" hangingPunct="0"/>
            <a:endParaRPr lang="en-US">
              <a:solidFill>
                <a:srgbClr val="000000"/>
              </a:solidFill>
              <a:latin typeface="+mn-lt"/>
              <a:ea typeface="MS PGothic" pitchFamily="34" charset="-128"/>
            </a:endParaRPr>
          </a:p>
        </p:txBody>
      </p:sp>
      <p:sp>
        <p:nvSpPr>
          <p:cNvPr id="25" name="Text Box 28"/>
          <p:cNvSpPr txBox="1">
            <a:spLocks noChangeArrowheads="1"/>
          </p:cNvSpPr>
          <p:nvPr/>
        </p:nvSpPr>
        <p:spPr bwMode="auto">
          <a:xfrm>
            <a:off x="6575425" y="1843469"/>
            <a:ext cx="2019300" cy="979434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lIns="81639" tIns="40820" rIns="81639" bIns="40820"/>
          <a:lstStyle/>
          <a:p>
            <a:pPr defTabSz="414338" hangingPunct="0">
              <a:lnSpc>
                <a:spcPct val="93000"/>
              </a:lnSpc>
              <a:buClr>
                <a:srgbClr val="000000"/>
              </a:buClr>
              <a:buSzPct val="45000"/>
              <a:buFont typeface="Wingdings" pitchFamily="2" charset="2"/>
              <a:buNone/>
              <a:tabLst>
                <a:tab pos="657225" algn="l"/>
              </a:tabLst>
            </a:pPr>
            <a:endParaRPr lang="en-GB" sz="2000" dirty="0">
              <a:solidFill>
                <a:srgbClr val="FF0000"/>
              </a:solidFill>
              <a:latin typeface="+mn-lt"/>
              <a:ea typeface="MS Gothic" pitchFamily="49" charset="-128"/>
              <a:cs typeface="Gungsuh" pitchFamily="18" charset="-127"/>
            </a:endParaRPr>
          </a:p>
          <a:p>
            <a:pPr defTabSz="414338" hangingPunct="0">
              <a:lnSpc>
                <a:spcPct val="93000"/>
              </a:lnSpc>
              <a:buClr>
                <a:srgbClr val="000000"/>
              </a:buClr>
              <a:buSzPct val="45000"/>
              <a:buFont typeface="Wingdings" pitchFamily="2" charset="2"/>
              <a:buNone/>
              <a:tabLst>
                <a:tab pos="657225" algn="l"/>
              </a:tabLst>
            </a:pPr>
            <a:r>
              <a:rPr lang="en-GB" sz="2000" dirty="0" smtClean="0">
                <a:solidFill>
                  <a:srgbClr val="FF0000"/>
                </a:solidFill>
                <a:latin typeface="+mn-lt"/>
                <a:ea typeface="MS Gothic" pitchFamily="49" charset="-128"/>
                <a:cs typeface="Gungsuh" pitchFamily="18" charset="-127"/>
              </a:rPr>
              <a:t>4. </a:t>
            </a:r>
            <a:r>
              <a:rPr lang="zh-CN" altLang="en-US" sz="2000" dirty="0" smtClean="0">
                <a:solidFill>
                  <a:srgbClr val="FF0000"/>
                </a:solidFill>
                <a:latin typeface="+mn-lt"/>
                <a:ea typeface="MS Gothic" pitchFamily="49" charset="-128"/>
                <a:cs typeface="Gungsuh" pitchFamily="18" charset="-127"/>
              </a:rPr>
              <a:t>匹配好友</a:t>
            </a:r>
            <a:endParaRPr lang="en-GB" sz="2000" dirty="0">
              <a:solidFill>
                <a:srgbClr val="FF0000"/>
              </a:solidFill>
              <a:latin typeface="+mn-lt"/>
              <a:ea typeface="MS Gothic" pitchFamily="49" charset="-128"/>
              <a:cs typeface="Gungsuh" pitchFamily="18" charset="-127"/>
            </a:endParaRPr>
          </a:p>
        </p:txBody>
      </p:sp>
      <p:cxnSp>
        <p:nvCxnSpPr>
          <p:cNvPr id="28" name="AutoShape 31"/>
          <p:cNvCxnSpPr>
            <a:cxnSpLocks noChangeShapeType="1"/>
            <a:stCxn id="5" idx="2"/>
            <a:endCxn id="76" idx="1"/>
          </p:cNvCxnSpPr>
          <p:nvPr/>
        </p:nvCxnSpPr>
        <p:spPr bwMode="auto">
          <a:xfrm rot="5400000">
            <a:off x="1834553" y="4993280"/>
            <a:ext cx="1235188" cy="1496507"/>
          </a:xfrm>
          <a:prstGeom prst="bentConnector4">
            <a:avLst>
              <a:gd name="adj1" fmla="val 43831"/>
              <a:gd name="adj2" fmla="val 115276"/>
            </a:avLst>
          </a:prstGeom>
          <a:noFill/>
          <a:ln w="28575">
            <a:solidFill>
              <a:schemeClr val="tx1"/>
            </a:solidFill>
            <a:miter lim="800000"/>
            <a:headEnd/>
            <a:tailEnd type="arrow" w="med" len="med"/>
          </a:ln>
        </p:spPr>
      </p:cxnSp>
      <p:sp>
        <p:nvSpPr>
          <p:cNvPr id="29" name="AutoShape 33"/>
          <p:cNvSpPr>
            <a:spLocks noChangeArrowheads="1"/>
          </p:cNvSpPr>
          <p:nvPr/>
        </p:nvSpPr>
        <p:spPr bwMode="auto">
          <a:xfrm>
            <a:off x="6920045" y="2743200"/>
            <a:ext cx="533400" cy="533400"/>
          </a:xfrm>
          <a:prstGeom prst="flowChartConnector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pPr algn="ctr" eaLnBrk="0" hangingPunct="0"/>
            <a:r>
              <a:rPr lang="en-US" sz="2800" dirty="0">
                <a:solidFill>
                  <a:srgbClr val="000000"/>
                </a:solidFill>
                <a:latin typeface="+mn-lt"/>
                <a:ea typeface="MS PGothic" pitchFamily="34" charset="-128"/>
              </a:rPr>
              <a:t>=</a:t>
            </a:r>
            <a:endParaRPr lang="en-US" sz="2400" dirty="0">
              <a:solidFill>
                <a:srgbClr val="000000"/>
              </a:solidFill>
              <a:latin typeface="+mn-lt"/>
              <a:ea typeface="MS PGothic" pitchFamily="34" charset="-128"/>
            </a:endParaRPr>
          </a:p>
        </p:txBody>
      </p:sp>
      <p:sp>
        <p:nvSpPr>
          <p:cNvPr id="36" name="Rectangle 2"/>
          <p:cNvSpPr txBox="1">
            <a:spLocks noChangeArrowheads="1"/>
          </p:cNvSpPr>
          <p:nvPr/>
        </p:nvSpPr>
        <p:spPr>
          <a:xfrm>
            <a:off x="212725" y="381000"/>
            <a:ext cx="8382000" cy="685800"/>
          </a:xfrm>
          <a:prstGeom prst="rect">
            <a:avLst/>
          </a:prstGeom>
        </p:spPr>
        <p:txBody>
          <a:bodyPr/>
          <a:lstStyle/>
          <a:p>
            <a:pPr marL="119063" marR="0" lvl="0" indent="-119063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200" b="1" i="0" u="none" strike="noStrike" kern="0" cap="none" spc="0" normalizeH="0" baseline="0" noProof="0" dirty="0" smtClean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uLnTx/>
              <a:uFillTx/>
              <a:latin typeface="+mn-lt"/>
              <a:ea typeface="+mj-ea"/>
              <a:cs typeface="+mj-cs"/>
            </a:endParaRPr>
          </a:p>
        </p:txBody>
      </p:sp>
      <p:grpSp>
        <p:nvGrpSpPr>
          <p:cNvPr id="55" name="组 54"/>
          <p:cNvGrpSpPr/>
          <p:nvPr/>
        </p:nvGrpSpPr>
        <p:grpSpPr>
          <a:xfrm>
            <a:off x="148441" y="3436862"/>
            <a:ext cx="1600201" cy="1676400"/>
            <a:chOff x="148441" y="3009900"/>
            <a:chExt cx="1600201" cy="1676400"/>
          </a:xfrm>
        </p:grpSpPr>
        <p:sp>
          <p:nvSpPr>
            <p:cNvPr id="6" name="AutoShape 27"/>
            <p:cNvSpPr>
              <a:spLocks noChangeArrowheads="1"/>
            </p:cNvSpPr>
            <p:nvPr/>
          </p:nvSpPr>
          <p:spPr bwMode="auto">
            <a:xfrm>
              <a:off x="152399" y="3009900"/>
              <a:ext cx="1371601" cy="1676400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 w="12700">
              <a:solidFill>
                <a:srgbClr val="000000"/>
              </a:solidFill>
              <a:round/>
              <a:headEnd/>
              <a:tailEnd/>
            </a:ln>
            <a:effectLst>
              <a:outerShdw dist="35921" dir="2700000" algn="ctr" rotWithShape="0">
                <a:srgbClr val="808080"/>
              </a:outerShdw>
            </a:effectLst>
          </p:spPr>
          <p:txBody>
            <a:bodyPr wrap="none" anchor="ctr"/>
            <a:lstStyle/>
            <a:p>
              <a:pPr algn="ctr" eaLnBrk="0" hangingPunct="0"/>
              <a:endParaRPr lang="en-US">
                <a:solidFill>
                  <a:srgbClr val="000000"/>
                </a:solidFill>
                <a:latin typeface="+mn-lt"/>
                <a:ea typeface="MS PGothic" pitchFamily="34" charset="-128"/>
              </a:endParaRPr>
            </a:p>
          </p:txBody>
        </p:sp>
        <p:sp>
          <p:nvSpPr>
            <p:cNvPr id="38" name="TextBox 57"/>
            <p:cNvSpPr txBox="1"/>
            <p:nvPr/>
          </p:nvSpPr>
          <p:spPr>
            <a:xfrm>
              <a:off x="148441" y="3363686"/>
              <a:ext cx="160020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latin typeface="Calibri" pitchFamily="34" charset="0"/>
                </a:rPr>
                <a:t>人脸</a:t>
              </a:r>
              <a:r>
                <a:rPr lang="zh-CN" altLang="en-US" sz="1800" dirty="0" smtClean="0">
                  <a:latin typeface="Calibri" pitchFamily="34" charset="0"/>
                </a:rPr>
                <a:t>图片</a:t>
              </a:r>
              <a:endParaRPr lang="en-US" altLang="zh-CN" sz="1800" dirty="0" smtClean="0">
                <a:latin typeface="Calibri" pitchFamily="34" charset="0"/>
              </a:endParaRPr>
            </a:p>
            <a:p>
              <a:endParaRPr lang="en-US" sz="1800" dirty="0" smtClean="0">
                <a:latin typeface="Calibri" pitchFamily="34" charset="0"/>
              </a:endParaRPr>
            </a:p>
            <a:p>
              <a:r>
                <a:rPr lang="zh-CN" altLang="en-US" sz="1800" dirty="0" smtClean="0">
                  <a:latin typeface="Calibri" pitchFamily="34" charset="0"/>
                </a:rPr>
                <a:t>用户信息</a:t>
              </a:r>
              <a:endParaRPr lang="en-US" sz="1800" dirty="0" smtClean="0">
                <a:latin typeface="Calibri" pitchFamily="34" charset="0"/>
              </a:endParaRPr>
            </a:p>
          </p:txBody>
        </p:sp>
      </p:grpSp>
      <p:pic>
        <p:nvPicPr>
          <p:cNvPr id="37" name="Picture 54" descr="Android-phon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48570" y="4756215"/>
            <a:ext cx="900881" cy="1269423"/>
          </a:xfrm>
          <a:prstGeom prst="rect">
            <a:avLst/>
          </a:prstGeom>
        </p:spPr>
      </p:pic>
      <p:sp>
        <p:nvSpPr>
          <p:cNvPr id="39" name="Text Box 4"/>
          <p:cNvSpPr txBox="1">
            <a:spLocks noChangeArrowheads="1"/>
          </p:cNvSpPr>
          <p:nvPr/>
        </p:nvSpPr>
        <p:spPr bwMode="auto">
          <a:xfrm>
            <a:off x="50800" y="2256312"/>
            <a:ext cx="2971800" cy="381000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lIns="81639" tIns="40820" rIns="81639" bIns="40820"/>
          <a:lstStyle/>
          <a:p>
            <a:pPr defTabSz="414338" hangingPunct="0">
              <a:lnSpc>
                <a:spcPct val="93000"/>
              </a:lnSpc>
              <a:buClr>
                <a:srgbClr val="000000"/>
              </a:buClr>
              <a:buSzPct val="45000"/>
              <a:buFont typeface="Wingdings" pitchFamily="2" charset="2"/>
              <a:buNone/>
              <a:tabLst>
                <a:tab pos="657225" algn="l"/>
              </a:tabLst>
            </a:pPr>
            <a:r>
              <a:rPr lang="en-GB" sz="2000" dirty="0" smtClean="0">
                <a:solidFill>
                  <a:srgbClr val="FF0000"/>
                </a:solidFill>
                <a:latin typeface="+mn-lt"/>
                <a:ea typeface="MS Gothic" pitchFamily="49" charset="-128"/>
                <a:cs typeface="Gungsuh" pitchFamily="18" charset="-127"/>
              </a:rPr>
              <a:t>1. </a:t>
            </a:r>
            <a:r>
              <a:rPr lang="zh-CN" altLang="en-US" sz="2000" dirty="0" smtClean="0">
                <a:solidFill>
                  <a:srgbClr val="FF0000"/>
                </a:solidFill>
                <a:ea typeface="MS Gothic" pitchFamily="49" charset="-128"/>
                <a:cs typeface="Gungsuh" pitchFamily="18" charset="-127"/>
              </a:rPr>
              <a:t>收集信息</a:t>
            </a:r>
            <a:endParaRPr lang="en-GB" sz="2000" dirty="0" smtClean="0">
              <a:solidFill>
                <a:srgbClr val="FF0000"/>
              </a:solidFill>
              <a:latin typeface="+mn-lt"/>
              <a:ea typeface="MS Gothic" pitchFamily="49" charset="-128"/>
              <a:cs typeface="Gungsuh" pitchFamily="18" charset="-127"/>
            </a:endParaRPr>
          </a:p>
        </p:txBody>
      </p:sp>
      <p:pic>
        <p:nvPicPr>
          <p:cNvPr id="40" name="Picture 68" descr="1_018.png"/>
          <p:cNvPicPr>
            <a:picLocks noChangeAspect="1"/>
          </p:cNvPicPr>
          <p:nvPr/>
        </p:nvPicPr>
        <p:blipFill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1129517" y="4000107"/>
            <a:ext cx="619125" cy="619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2" name="Text Box 12"/>
          <p:cNvSpPr txBox="1">
            <a:spLocks noChangeArrowheads="1"/>
          </p:cNvSpPr>
          <p:nvPr/>
        </p:nvSpPr>
        <p:spPr bwMode="auto">
          <a:xfrm>
            <a:off x="2490484" y="2242325"/>
            <a:ext cx="1119188" cy="304800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lIns="81639" tIns="40820" rIns="81639" bIns="40820"/>
          <a:lstStyle/>
          <a:p>
            <a:pPr defTabSz="414338" hangingPunct="0">
              <a:lnSpc>
                <a:spcPct val="93000"/>
              </a:lnSpc>
              <a:buClr>
                <a:srgbClr val="000000"/>
              </a:buClr>
              <a:buSzPct val="45000"/>
              <a:buFont typeface="Wingdings" pitchFamily="2" charset="2"/>
              <a:buNone/>
              <a:tabLst>
                <a:tab pos="657225" algn="l"/>
              </a:tabLst>
            </a:pPr>
            <a:r>
              <a:rPr lang="zh-CN" altLang="en-US" sz="1700" dirty="0" smtClean="0">
                <a:solidFill>
                  <a:srgbClr val="000000"/>
                </a:solidFill>
                <a:ea typeface="MS Gothic" pitchFamily="49" charset="-128"/>
                <a:cs typeface="Gungsuh" pitchFamily="18" charset="-127"/>
              </a:rPr>
              <a:t>星座</a:t>
            </a:r>
            <a:endParaRPr lang="en-GB" sz="1700" dirty="0">
              <a:solidFill>
                <a:srgbClr val="000000"/>
              </a:solidFill>
              <a:latin typeface="+mn-lt"/>
              <a:ea typeface="MS Gothic" pitchFamily="49" charset="-128"/>
              <a:cs typeface="Gungsuh" pitchFamily="18" charset="-127"/>
            </a:endParaRPr>
          </a:p>
        </p:txBody>
      </p:sp>
      <p:sp>
        <p:nvSpPr>
          <p:cNvPr id="43" name="Line 23"/>
          <p:cNvSpPr>
            <a:spLocks noChangeShapeType="1"/>
          </p:cNvSpPr>
          <p:nvPr/>
        </p:nvSpPr>
        <p:spPr bwMode="auto">
          <a:xfrm>
            <a:off x="2096784" y="2432825"/>
            <a:ext cx="342900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</p:spPr>
        <p:txBody>
          <a:bodyPr wrap="none" anchor="ctr"/>
          <a:lstStyle/>
          <a:p>
            <a:endParaRPr lang="en-US">
              <a:latin typeface="+mn-lt"/>
            </a:endParaRPr>
          </a:p>
        </p:txBody>
      </p:sp>
      <p:sp>
        <p:nvSpPr>
          <p:cNvPr id="45" name="Text Box 41"/>
          <p:cNvSpPr txBox="1">
            <a:spLocks noChangeArrowheads="1"/>
          </p:cNvSpPr>
          <p:nvPr/>
        </p:nvSpPr>
        <p:spPr bwMode="auto">
          <a:xfrm>
            <a:off x="3022600" y="2597449"/>
            <a:ext cx="2162681" cy="533400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lIns="81639" tIns="40820" rIns="81639" bIns="40820"/>
          <a:lstStyle/>
          <a:p>
            <a:pPr algn="ctr" defTabSz="414338" hangingPunct="0">
              <a:lnSpc>
                <a:spcPct val="93000"/>
              </a:lnSpc>
              <a:buClr>
                <a:srgbClr val="000000"/>
              </a:buClr>
              <a:buSzPct val="45000"/>
              <a:buFont typeface="Wingdings" pitchFamily="2" charset="2"/>
              <a:buNone/>
              <a:tabLst>
                <a:tab pos="657225" algn="l"/>
              </a:tabLst>
            </a:pPr>
            <a:r>
              <a:rPr lang="en-GB" sz="1700" dirty="0" smtClean="0">
                <a:solidFill>
                  <a:srgbClr val="FF0000"/>
                </a:solidFill>
                <a:latin typeface="+mn-lt"/>
                <a:ea typeface="MS Gothic" pitchFamily="49" charset="-128"/>
                <a:cs typeface="Gungsuh" pitchFamily="18" charset="-127"/>
              </a:rPr>
              <a:t>2.1 </a:t>
            </a:r>
            <a:r>
              <a:rPr lang="zh-CN" altLang="en-US" sz="1700" dirty="0" smtClean="0">
                <a:solidFill>
                  <a:srgbClr val="FF0000"/>
                </a:solidFill>
                <a:latin typeface="+mn-lt"/>
                <a:ea typeface="MS Gothic" pitchFamily="49" charset="-128"/>
                <a:cs typeface="Gungsuh" pitchFamily="18" charset="-127"/>
              </a:rPr>
              <a:t>用户信息</a:t>
            </a:r>
            <a:endParaRPr lang="en-US" altLang="zh-CN" sz="1700" dirty="0" smtClean="0">
              <a:solidFill>
                <a:srgbClr val="FF0000"/>
              </a:solidFill>
              <a:latin typeface="+mn-lt"/>
              <a:ea typeface="MS Gothic" pitchFamily="49" charset="-128"/>
              <a:cs typeface="Gungsuh" pitchFamily="18" charset="-127"/>
            </a:endParaRPr>
          </a:p>
        </p:txBody>
      </p:sp>
      <p:cxnSp>
        <p:nvCxnSpPr>
          <p:cNvPr id="46" name="Straight Arrow Connector 86"/>
          <p:cNvCxnSpPr>
            <a:endCxn id="8" idx="2"/>
          </p:cNvCxnSpPr>
          <p:nvPr/>
        </p:nvCxnSpPr>
        <p:spPr bwMode="auto">
          <a:xfrm>
            <a:off x="4953000" y="2628900"/>
            <a:ext cx="841881" cy="381000"/>
          </a:xfrm>
          <a:prstGeom prst="straightConnector1">
            <a:avLst/>
          </a:prstGeom>
          <a:noFill/>
          <a:ln w="38100">
            <a:solidFill>
              <a:srgbClr val="000000"/>
            </a:solidFill>
            <a:miter lim="800000"/>
            <a:headEnd type="none" w="med" len="med"/>
            <a:tailEnd type="arrow"/>
          </a:ln>
          <a:effectLst/>
        </p:spPr>
      </p:cxnSp>
      <p:cxnSp>
        <p:nvCxnSpPr>
          <p:cNvPr id="47" name="Straight Arrow Connector 88"/>
          <p:cNvCxnSpPr>
            <a:endCxn id="8" idx="2"/>
          </p:cNvCxnSpPr>
          <p:nvPr/>
        </p:nvCxnSpPr>
        <p:spPr bwMode="auto">
          <a:xfrm flipV="1">
            <a:off x="4983162" y="3009900"/>
            <a:ext cx="811719" cy="241300"/>
          </a:xfrm>
          <a:prstGeom prst="straightConnector1">
            <a:avLst/>
          </a:prstGeom>
          <a:noFill/>
          <a:ln w="38100">
            <a:solidFill>
              <a:srgbClr val="000000"/>
            </a:solidFill>
            <a:miter lim="800000"/>
            <a:headEnd type="none" w="med" len="med"/>
            <a:tailEnd type="arrow"/>
          </a:ln>
          <a:effectLst/>
        </p:spPr>
      </p:cxnSp>
      <p:cxnSp>
        <p:nvCxnSpPr>
          <p:cNvPr id="49" name="Straight Arrow Connector 102"/>
          <p:cNvCxnSpPr>
            <a:stCxn id="74" idx="1"/>
            <a:endCxn id="8" idx="4"/>
          </p:cNvCxnSpPr>
          <p:nvPr/>
        </p:nvCxnSpPr>
        <p:spPr bwMode="auto">
          <a:xfrm flipH="1" flipV="1">
            <a:off x="6061581" y="3276600"/>
            <a:ext cx="559594" cy="2414010"/>
          </a:xfrm>
          <a:prstGeom prst="straightConnector1">
            <a:avLst/>
          </a:prstGeom>
          <a:noFill/>
          <a:ln w="38100">
            <a:solidFill>
              <a:srgbClr val="000000"/>
            </a:solidFill>
            <a:miter lim="800000"/>
            <a:headEnd type="none" w="med" len="med"/>
            <a:tailEnd type="arrow"/>
          </a:ln>
          <a:effectLst/>
        </p:spPr>
      </p:cxnSp>
      <p:pic>
        <p:nvPicPr>
          <p:cNvPr id="50" name="Picture 114" descr="1_018.png"/>
          <p:cNvPicPr>
            <a:picLocks noChangeAspect="1"/>
          </p:cNvPicPr>
          <p:nvPr/>
        </p:nvPicPr>
        <p:blipFill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6364402" y="2713037"/>
            <a:ext cx="619125" cy="619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" name="Picture 115" descr="1_018.png"/>
          <p:cNvPicPr>
            <a:picLocks noChangeAspect="1"/>
          </p:cNvPicPr>
          <p:nvPr/>
        </p:nvPicPr>
        <p:blipFill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7539037" y="2700337"/>
            <a:ext cx="619125" cy="619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3" name="Rounded Rectangle 55"/>
          <p:cNvSpPr/>
          <p:nvPr/>
        </p:nvSpPr>
        <p:spPr>
          <a:xfrm>
            <a:off x="5715000" y="1843469"/>
            <a:ext cx="757548" cy="793843"/>
          </a:xfrm>
          <a:prstGeom prst="roundRect">
            <a:avLst/>
          </a:prstGeom>
          <a:solidFill>
            <a:srgbClr val="00B0F0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FB8605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M</a:t>
            </a:r>
            <a:endParaRPr lang="en-US" sz="5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FB8605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4" name="Text Box 28"/>
          <p:cNvSpPr txBox="1">
            <a:spLocks noChangeArrowheads="1"/>
          </p:cNvSpPr>
          <p:nvPr/>
        </p:nvSpPr>
        <p:spPr bwMode="auto">
          <a:xfrm>
            <a:off x="5300669" y="1475386"/>
            <a:ext cx="1489972" cy="736165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lIns="81639" tIns="40820" rIns="81639" bIns="40820"/>
          <a:lstStyle/>
          <a:p>
            <a:pPr defTabSz="414338" hangingPunct="0">
              <a:lnSpc>
                <a:spcPct val="93000"/>
              </a:lnSpc>
              <a:buClr>
                <a:srgbClr val="000000"/>
              </a:buClr>
              <a:buSzPct val="45000"/>
              <a:buFont typeface="Wingdings" pitchFamily="2" charset="2"/>
              <a:buNone/>
              <a:tabLst>
                <a:tab pos="657225" algn="l"/>
              </a:tabLst>
            </a:pPr>
            <a:r>
              <a:rPr lang="en-GB" sz="2000" dirty="0" smtClean="0">
                <a:solidFill>
                  <a:srgbClr val="FF0000"/>
                </a:solidFill>
                <a:latin typeface="+mn-lt"/>
                <a:ea typeface="MS Gothic" pitchFamily="49" charset="-128"/>
                <a:cs typeface="Gungsuh" pitchFamily="18" charset="-127"/>
              </a:rPr>
              <a:t>3. </a:t>
            </a:r>
            <a:r>
              <a:rPr lang="zh-CN" altLang="en-US" sz="2000" dirty="0" smtClean="0">
                <a:solidFill>
                  <a:srgbClr val="FF0000"/>
                </a:solidFill>
                <a:latin typeface="+mn-lt"/>
                <a:ea typeface="MS Gothic" pitchFamily="49" charset="-128"/>
                <a:cs typeface="Gungsuh" pitchFamily="18" charset="-127"/>
              </a:rPr>
              <a:t>匹配算法</a:t>
            </a:r>
            <a:endParaRPr lang="en-GB" sz="2000" dirty="0">
              <a:solidFill>
                <a:srgbClr val="FF0000"/>
              </a:solidFill>
              <a:latin typeface="+mn-lt"/>
              <a:ea typeface="MS Gothic" pitchFamily="49" charset="-128"/>
              <a:cs typeface="Gungsuh" pitchFamily="18" charset="-127"/>
            </a:endParaRPr>
          </a:p>
        </p:txBody>
      </p:sp>
      <p:pic>
        <p:nvPicPr>
          <p:cNvPr id="65" name="图片 64" descr="Screen Shot 2015-05-27 at 2.35.44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9672" y="5689713"/>
            <a:ext cx="1354577" cy="1017585"/>
          </a:xfrm>
          <a:prstGeom prst="rect">
            <a:avLst/>
          </a:prstGeom>
        </p:spPr>
      </p:pic>
      <p:sp>
        <p:nvSpPr>
          <p:cNvPr id="66" name="Text Box 12"/>
          <p:cNvSpPr txBox="1">
            <a:spLocks noChangeArrowheads="1"/>
          </p:cNvSpPr>
          <p:nvPr/>
        </p:nvSpPr>
        <p:spPr bwMode="auto">
          <a:xfrm>
            <a:off x="2484822" y="2707937"/>
            <a:ext cx="1119188" cy="304800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lIns="81639" tIns="40820" rIns="81639" bIns="40820"/>
          <a:lstStyle/>
          <a:p>
            <a:pPr defTabSz="414338" hangingPunct="0">
              <a:lnSpc>
                <a:spcPct val="93000"/>
              </a:lnSpc>
              <a:buClr>
                <a:srgbClr val="000000"/>
              </a:buClr>
              <a:buSzPct val="45000"/>
              <a:buFont typeface="Wingdings" pitchFamily="2" charset="2"/>
              <a:buNone/>
              <a:tabLst>
                <a:tab pos="657225" algn="l"/>
              </a:tabLst>
            </a:pPr>
            <a:r>
              <a:rPr lang="zh-CN" altLang="en-US" sz="1700" dirty="0" smtClean="0">
                <a:solidFill>
                  <a:srgbClr val="000000"/>
                </a:solidFill>
                <a:ea typeface="MS Gothic" pitchFamily="49" charset="-128"/>
                <a:cs typeface="Gungsuh" pitchFamily="18" charset="-127"/>
              </a:rPr>
              <a:t>年龄</a:t>
            </a:r>
            <a:endParaRPr lang="en-GB" sz="1700" dirty="0">
              <a:solidFill>
                <a:srgbClr val="000000"/>
              </a:solidFill>
              <a:latin typeface="+mn-lt"/>
              <a:ea typeface="MS Gothic" pitchFamily="49" charset="-128"/>
              <a:cs typeface="Gungsuh" pitchFamily="18" charset="-127"/>
            </a:endParaRPr>
          </a:p>
        </p:txBody>
      </p:sp>
      <p:pic>
        <p:nvPicPr>
          <p:cNvPr id="69" name="图片 68" descr="Screen Shot 2015-05-27 at 2.44.10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4853" y="2667000"/>
            <a:ext cx="899382" cy="896452"/>
          </a:xfrm>
          <a:prstGeom prst="rect">
            <a:avLst/>
          </a:prstGeom>
        </p:spPr>
      </p:pic>
      <p:sp>
        <p:nvSpPr>
          <p:cNvPr id="70" name="Text Box 12"/>
          <p:cNvSpPr txBox="1">
            <a:spLocks noChangeArrowheads="1"/>
          </p:cNvSpPr>
          <p:nvPr/>
        </p:nvSpPr>
        <p:spPr bwMode="auto">
          <a:xfrm>
            <a:off x="2490484" y="3191068"/>
            <a:ext cx="1381162" cy="304800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lIns="81639" tIns="40820" rIns="81639" bIns="40820"/>
          <a:lstStyle/>
          <a:p>
            <a:pPr defTabSz="414338" hangingPunct="0">
              <a:lnSpc>
                <a:spcPct val="93000"/>
              </a:lnSpc>
              <a:buClr>
                <a:srgbClr val="000000"/>
              </a:buClr>
              <a:buSzPct val="45000"/>
              <a:buFont typeface="Wingdings" pitchFamily="2" charset="2"/>
              <a:buNone/>
              <a:tabLst>
                <a:tab pos="657225" algn="l"/>
              </a:tabLst>
            </a:pPr>
            <a:r>
              <a:rPr lang="zh-CN" altLang="en-US" sz="1700" dirty="0" smtClean="0">
                <a:solidFill>
                  <a:srgbClr val="000000"/>
                </a:solidFill>
                <a:latin typeface="+mn-lt"/>
                <a:ea typeface="MS Gothic" pitchFamily="49" charset="-128"/>
                <a:cs typeface="Gungsuh" pitchFamily="18" charset="-127"/>
              </a:rPr>
              <a:t>姓名</a:t>
            </a:r>
            <a:endParaRPr lang="en-GB" sz="1700" dirty="0">
              <a:solidFill>
                <a:srgbClr val="000000"/>
              </a:solidFill>
              <a:latin typeface="+mn-lt"/>
              <a:ea typeface="MS Gothic" pitchFamily="49" charset="-128"/>
              <a:cs typeface="Gungsuh" pitchFamily="18" charset="-127"/>
            </a:endParaRPr>
          </a:p>
        </p:txBody>
      </p:sp>
      <p:pic>
        <p:nvPicPr>
          <p:cNvPr id="72" name="图片 7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5274" y="2622261"/>
            <a:ext cx="1147763" cy="1147763"/>
          </a:xfrm>
          <a:prstGeom prst="rect">
            <a:avLst/>
          </a:prstGeom>
        </p:spPr>
      </p:pic>
      <p:grpSp>
        <p:nvGrpSpPr>
          <p:cNvPr id="95" name="组 94"/>
          <p:cNvGrpSpPr/>
          <p:nvPr/>
        </p:nvGrpSpPr>
        <p:grpSpPr>
          <a:xfrm>
            <a:off x="6061581" y="5690610"/>
            <a:ext cx="1119188" cy="822960"/>
            <a:chOff x="5155406" y="5750657"/>
            <a:chExt cx="1119188" cy="822960"/>
          </a:xfrm>
        </p:grpSpPr>
        <p:sp>
          <p:nvSpPr>
            <p:cNvPr id="74" name="罐形 73"/>
            <p:cNvSpPr/>
            <p:nvPr/>
          </p:nvSpPr>
          <p:spPr>
            <a:xfrm>
              <a:off x="5209604" y="5750657"/>
              <a:ext cx="1010791" cy="822960"/>
            </a:xfrm>
            <a:prstGeom prst="can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75" name="Text Box 12"/>
            <p:cNvSpPr txBox="1">
              <a:spLocks noChangeArrowheads="1"/>
            </p:cNvSpPr>
            <p:nvPr/>
          </p:nvSpPr>
          <p:spPr bwMode="auto">
            <a:xfrm>
              <a:off x="5155406" y="6025638"/>
              <a:ext cx="1119188" cy="304800"/>
            </a:xfrm>
            <a:prstGeom prst="rect">
              <a:avLst/>
            </a:prstGeom>
            <a:noFill/>
            <a:ln w="12700">
              <a:noFill/>
              <a:round/>
              <a:headEnd/>
              <a:tailEnd/>
            </a:ln>
          </p:spPr>
          <p:txBody>
            <a:bodyPr lIns="81639" tIns="40820" rIns="81639" bIns="40820"/>
            <a:lstStyle/>
            <a:p>
              <a:pPr algn="ctr" defTabSz="414338" hangingPunct="0">
                <a:lnSpc>
                  <a:spcPct val="93000"/>
                </a:lnSpc>
                <a:buClr>
                  <a:srgbClr val="000000"/>
                </a:buClr>
                <a:buSzPct val="45000"/>
                <a:buFont typeface="Wingdings" pitchFamily="2" charset="2"/>
                <a:buNone/>
                <a:tabLst>
                  <a:tab pos="657225" algn="l"/>
                </a:tabLst>
              </a:pPr>
              <a:r>
                <a:rPr lang="zh-CN" altLang="en-US" sz="1700" dirty="0" smtClean="0">
                  <a:solidFill>
                    <a:srgbClr val="FFFF00"/>
                  </a:solidFill>
                  <a:latin typeface="+mn-lt"/>
                  <a:ea typeface="MS Gothic" pitchFamily="49" charset="-128"/>
                  <a:cs typeface="Gungsuh" pitchFamily="18" charset="-127"/>
                </a:rPr>
                <a:t>人脸</a:t>
              </a:r>
              <a:r>
                <a:rPr lang="zh-CN" altLang="en-US" sz="1700" dirty="0" smtClean="0">
                  <a:solidFill>
                    <a:srgbClr val="FFFF00"/>
                  </a:solidFill>
                  <a:ea typeface="MS Gothic" pitchFamily="49" charset="-128"/>
                  <a:cs typeface="Gungsuh" pitchFamily="18" charset="-127"/>
                </a:rPr>
                <a:t>数据库</a:t>
              </a:r>
              <a:endParaRPr lang="en-GB" sz="1700" dirty="0">
                <a:solidFill>
                  <a:srgbClr val="FFFF00"/>
                </a:solidFill>
                <a:ea typeface="MS Gothic" pitchFamily="49" charset="-128"/>
                <a:cs typeface="Gungsuh" pitchFamily="18" charset="-127"/>
              </a:endParaRPr>
            </a:p>
          </p:txBody>
        </p:sp>
      </p:grpSp>
      <p:grpSp>
        <p:nvGrpSpPr>
          <p:cNvPr id="80" name="组 79"/>
          <p:cNvGrpSpPr/>
          <p:nvPr/>
        </p:nvGrpSpPr>
        <p:grpSpPr>
          <a:xfrm>
            <a:off x="1703893" y="5905218"/>
            <a:ext cx="1119188" cy="822960"/>
            <a:chOff x="2384069" y="5863593"/>
            <a:chExt cx="1119188" cy="822960"/>
          </a:xfrm>
        </p:grpSpPr>
        <p:sp>
          <p:nvSpPr>
            <p:cNvPr id="73" name="罐形 72"/>
            <p:cNvSpPr/>
            <p:nvPr/>
          </p:nvSpPr>
          <p:spPr>
            <a:xfrm>
              <a:off x="2438400" y="5863593"/>
              <a:ext cx="990600" cy="822960"/>
            </a:xfrm>
            <a:prstGeom prst="can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76" name="Text Box 12"/>
            <p:cNvSpPr txBox="1">
              <a:spLocks noChangeArrowheads="1"/>
            </p:cNvSpPr>
            <p:nvPr/>
          </p:nvSpPr>
          <p:spPr bwMode="auto">
            <a:xfrm>
              <a:off x="2384069" y="6165102"/>
              <a:ext cx="1119188" cy="304800"/>
            </a:xfrm>
            <a:prstGeom prst="rect">
              <a:avLst/>
            </a:prstGeom>
            <a:noFill/>
            <a:ln w="12700">
              <a:noFill/>
              <a:round/>
              <a:headEnd/>
              <a:tailEnd/>
            </a:ln>
          </p:spPr>
          <p:txBody>
            <a:bodyPr lIns="81639" tIns="40820" rIns="81639" bIns="40820"/>
            <a:lstStyle/>
            <a:p>
              <a:pPr algn="ctr" defTabSz="414338" hangingPunct="0">
                <a:lnSpc>
                  <a:spcPct val="93000"/>
                </a:lnSpc>
                <a:buClr>
                  <a:srgbClr val="000000"/>
                </a:buClr>
                <a:buSzPct val="45000"/>
                <a:buFont typeface="Wingdings" pitchFamily="2" charset="2"/>
                <a:buNone/>
                <a:tabLst>
                  <a:tab pos="657225" algn="l"/>
                </a:tabLst>
              </a:pPr>
              <a:r>
                <a:rPr lang="en-US" altLang="zh-CN" sz="1700" dirty="0" smtClean="0">
                  <a:solidFill>
                    <a:srgbClr val="FFFF00"/>
                  </a:solidFill>
                  <a:ea typeface="MS Gothic" pitchFamily="49" charset="-128"/>
                  <a:cs typeface="Gungsuh" pitchFamily="18" charset="-127"/>
                </a:rPr>
                <a:t>Face++</a:t>
              </a:r>
              <a:endParaRPr lang="en-GB" sz="1700" dirty="0">
                <a:solidFill>
                  <a:srgbClr val="FFFF00"/>
                </a:solidFill>
                <a:ea typeface="MS Gothic" pitchFamily="49" charset="-128"/>
                <a:cs typeface="Gungsuh" pitchFamily="18" charset="-127"/>
              </a:endParaRPr>
            </a:p>
          </p:txBody>
        </p:sp>
      </p:grpSp>
      <p:sp>
        <p:nvSpPr>
          <p:cNvPr id="133" name="Text Box 41"/>
          <p:cNvSpPr txBox="1">
            <a:spLocks noChangeArrowheads="1"/>
          </p:cNvSpPr>
          <p:nvPr/>
        </p:nvSpPr>
        <p:spPr bwMode="auto">
          <a:xfrm>
            <a:off x="3587194" y="5211440"/>
            <a:ext cx="2162681" cy="533400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lIns="81639" tIns="40820" rIns="81639" bIns="40820"/>
          <a:lstStyle/>
          <a:p>
            <a:pPr algn="ctr" defTabSz="414338" hangingPunct="0">
              <a:lnSpc>
                <a:spcPct val="93000"/>
              </a:lnSpc>
              <a:buClr>
                <a:srgbClr val="000000"/>
              </a:buClr>
              <a:buSzPct val="45000"/>
              <a:buFont typeface="Wingdings" pitchFamily="2" charset="2"/>
              <a:buNone/>
              <a:tabLst>
                <a:tab pos="657225" algn="l"/>
              </a:tabLst>
            </a:pPr>
            <a:r>
              <a:rPr lang="en-GB" sz="1700" dirty="0" smtClean="0">
                <a:solidFill>
                  <a:srgbClr val="FF0000"/>
                </a:solidFill>
                <a:latin typeface="+mn-lt"/>
                <a:ea typeface="MS Gothic" pitchFamily="49" charset="-128"/>
                <a:cs typeface="Gungsuh" pitchFamily="18" charset="-127"/>
              </a:rPr>
              <a:t>2.</a:t>
            </a:r>
            <a:r>
              <a:rPr lang="en-US" sz="1700" dirty="0">
                <a:solidFill>
                  <a:srgbClr val="FF0000"/>
                </a:solidFill>
                <a:ea typeface="MS Gothic" pitchFamily="49" charset="-128"/>
                <a:cs typeface="Gungsuh" pitchFamily="18" charset="-127"/>
              </a:rPr>
              <a:t>2</a:t>
            </a:r>
            <a:r>
              <a:rPr lang="en-GB" sz="1700" dirty="0" smtClean="0">
                <a:solidFill>
                  <a:srgbClr val="FF0000"/>
                </a:solidFill>
                <a:latin typeface="+mn-lt"/>
                <a:ea typeface="MS Gothic" pitchFamily="49" charset="-128"/>
                <a:cs typeface="Gungsuh" pitchFamily="18" charset="-127"/>
              </a:rPr>
              <a:t> </a:t>
            </a:r>
            <a:r>
              <a:rPr lang="zh-CN" altLang="en-US" sz="1700" dirty="0" smtClean="0">
                <a:solidFill>
                  <a:srgbClr val="FF0000"/>
                </a:solidFill>
                <a:latin typeface="+mn-lt"/>
                <a:ea typeface="MS Gothic" pitchFamily="49" charset="-128"/>
                <a:cs typeface="Gungsuh" pitchFamily="18" charset="-127"/>
              </a:rPr>
              <a:t>人脸特征</a:t>
            </a:r>
            <a:endParaRPr lang="en-US" altLang="zh-CN" sz="1700" dirty="0" smtClean="0">
              <a:solidFill>
                <a:srgbClr val="FF0000"/>
              </a:solidFill>
              <a:latin typeface="+mn-lt"/>
              <a:ea typeface="MS Gothic" pitchFamily="49" charset="-128"/>
              <a:cs typeface="Gungsuh" pitchFamily="18" charset="-127"/>
            </a:endParaRPr>
          </a:p>
          <a:p>
            <a:pPr algn="ctr" defTabSz="414338" hangingPunct="0">
              <a:lnSpc>
                <a:spcPct val="93000"/>
              </a:lnSpc>
              <a:buClr>
                <a:srgbClr val="000000"/>
              </a:buClr>
              <a:buSzPct val="45000"/>
              <a:buFont typeface="Wingdings" pitchFamily="2" charset="2"/>
              <a:buNone/>
              <a:tabLst>
                <a:tab pos="657225" algn="l"/>
              </a:tabLst>
            </a:pPr>
            <a:r>
              <a:rPr lang="zh-CN" altLang="en-US" sz="1700" dirty="0" smtClean="0">
                <a:solidFill>
                  <a:srgbClr val="FF0000"/>
                </a:solidFill>
                <a:ea typeface="MS Gothic" pitchFamily="49" charset="-128"/>
                <a:cs typeface="Gungsuh" pitchFamily="18" charset="-127"/>
              </a:rPr>
              <a:t>检测</a:t>
            </a:r>
            <a:endParaRPr lang="en-GB" sz="1700" dirty="0" smtClean="0">
              <a:solidFill>
                <a:srgbClr val="FF0000"/>
              </a:solidFill>
              <a:latin typeface="+mn-lt"/>
              <a:ea typeface="MS Gothic" pitchFamily="49" charset="-128"/>
              <a:cs typeface="Gungsuh" pitchFamily="18" charset="-127"/>
            </a:endParaRPr>
          </a:p>
        </p:txBody>
      </p:sp>
      <p:sp>
        <p:nvSpPr>
          <p:cNvPr id="92" name="Line 23"/>
          <p:cNvSpPr>
            <a:spLocks noChangeShapeType="1"/>
          </p:cNvSpPr>
          <p:nvPr/>
        </p:nvSpPr>
        <p:spPr bwMode="auto">
          <a:xfrm>
            <a:off x="2096784" y="3343468"/>
            <a:ext cx="342900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arrow" w="med" len="med"/>
          </a:ln>
        </p:spPr>
        <p:txBody>
          <a:bodyPr wrap="none" anchor="ctr"/>
          <a:lstStyle/>
          <a:p>
            <a:endParaRPr lang="en-US">
              <a:latin typeface="+mn-lt"/>
            </a:endParaRPr>
          </a:p>
        </p:txBody>
      </p:sp>
      <p:sp>
        <p:nvSpPr>
          <p:cNvPr id="101" name="Line 22"/>
          <p:cNvSpPr>
            <a:spLocks noChangeShapeType="1"/>
          </p:cNvSpPr>
          <p:nvPr/>
        </p:nvSpPr>
        <p:spPr bwMode="auto">
          <a:xfrm flipH="1">
            <a:off x="1748642" y="4286059"/>
            <a:ext cx="348142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</p:spPr>
        <p:txBody>
          <a:bodyPr wrap="none" anchor="ctr"/>
          <a:lstStyle/>
          <a:p>
            <a:endParaRPr lang="en-US">
              <a:latin typeface="+mn-lt"/>
            </a:endParaRPr>
          </a:p>
        </p:txBody>
      </p:sp>
      <p:cxnSp>
        <p:nvCxnSpPr>
          <p:cNvPr id="117" name="AutoShape 31"/>
          <p:cNvCxnSpPr>
            <a:cxnSpLocks noChangeShapeType="1"/>
            <a:stCxn id="76" idx="3"/>
          </p:cNvCxnSpPr>
          <p:nvPr/>
        </p:nvCxnSpPr>
        <p:spPr bwMode="auto">
          <a:xfrm flipV="1">
            <a:off x="2823081" y="4756215"/>
            <a:ext cx="1906943" cy="1602912"/>
          </a:xfrm>
          <a:prstGeom prst="bentConnector3">
            <a:avLst>
              <a:gd name="adj1" fmla="val 71774"/>
            </a:avLst>
          </a:prstGeom>
          <a:noFill/>
          <a:ln w="2857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139" name="直线箭头连接符 138"/>
          <p:cNvCxnSpPr>
            <a:stCxn id="135" idx="2"/>
            <a:endCxn id="74" idx="2"/>
          </p:cNvCxnSpPr>
          <p:nvPr/>
        </p:nvCxnSpPr>
        <p:spPr>
          <a:xfrm>
            <a:off x="5410201" y="5103897"/>
            <a:ext cx="705578" cy="99819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58" name="图片 57" descr="Screen Shot 2015-05-27 at 2.44.10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6745" y="5764046"/>
            <a:ext cx="899382" cy="896452"/>
          </a:xfrm>
          <a:prstGeom prst="rect">
            <a:avLst/>
          </a:prstGeom>
        </p:spPr>
      </p:pic>
      <p:pic>
        <p:nvPicPr>
          <p:cNvPr id="67" name="图片 66" descr="Screen Shot 2015-05-27 at 2.44.00 PM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6745" y="4884198"/>
            <a:ext cx="869670" cy="860642"/>
          </a:xfrm>
          <a:prstGeom prst="rect">
            <a:avLst/>
          </a:prstGeom>
        </p:spPr>
      </p:pic>
      <p:pic>
        <p:nvPicPr>
          <p:cNvPr id="68" name="图片 67" descr="Screen Shot 2015-05-27 at 2.43.46 PM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6023" y="4884197"/>
            <a:ext cx="798212" cy="806413"/>
          </a:xfrm>
          <a:prstGeom prst="rect">
            <a:avLst/>
          </a:prstGeom>
        </p:spPr>
      </p:pic>
      <p:cxnSp>
        <p:nvCxnSpPr>
          <p:cNvPr id="141" name="直线箭头连接符 140"/>
          <p:cNvCxnSpPr>
            <a:stCxn id="135" idx="0"/>
            <a:endCxn id="8" idx="4"/>
          </p:cNvCxnSpPr>
          <p:nvPr/>
        </p:nvCxnSpPr>
        <p:spPr>
          <a:xfrm flipV="1">
            <a:off x="5410201" y="3276600"/>
            <a:ext cx="651380" cy="1181206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2" name="Text Box 41"/>
          <p:cNvSpPr txBox="1">
            <a:spLocks noChangeArrowheads="1"/>
          </p:cNvSpPr>
          <p:nvPr/>
        </p:nvSpPr>
        <p:spPr bwMode="auto">
          <a:xfrm>
            <a:off x="6432044" y="4377231"/>
            <a:ext cx="2162681" cy="533400"/>
          </a:xfrm>
          <a:prstGeom prst="rect">
            <a:avLst/>
          </a:prstGeom>
          <a:noFill/>
          <a:ln w="12700">
            <a:noFill/>
            <a:round/>
            <a:headEnd/>
            <a:tailEnd/>
          </a:ln>
        </p:spPr>
        <p:txBody>
          <a:bodyPr lIns="81639" tIns="40820" rIns="81639" bIns="40820"/>
          <a:lstStyle/>
          <a:p>
            <a:pPr algn="ctr" defTabSz="414338" hangingPunct="0">
              <a:lnSpc>
                <a:spcPct val="93000"/>
              </a:lnSpc>
              <a:buClr>
                <a:srgbClr val="000000"/>
              </a:buClr>
              <a:buSzPct val="45000"/>
              <a:buFont typeface="Wingdings" pitchFamily="2" charset="2"/>
              <a:buNone/>
              <a:tabLst>
                <a:tab pos="657225" algn="l"/>
              </a:tabLst>
            </a:pPr>
            <a:r>
              <a:rPr lang="en-GB" sz="1700" dirty="0" smtClean="0">
                <a:solidFill>
                  <a:srgbClr val="FF0000"/>
                </a:solidFill>
                <a:latin typeface="+mn-lt"/>
                <a:ea typeface="MS Gothic" pitchFamily="49" charset="-128"/>
                <a:cs typeface="Gungsuh" pitchFamily="18" charset="-127"/>
              </a:rPr>
              <a:t>2.</a:t>
            </a:r>
            <a:r>
              <a:rPr lang="zh-CN" altLang="zh-CN" sz="1700" dirty="0" smtClean="0">
                <a:solidFill>
                  <a:srgbClr val="FF0000"/>
                </a:solidFill>
                <a:ea typeface="MS Gothic" pitchFamily="49" charset="-128"/>
                <a:cs typeface="Gungsuh" pitchFamily="18" charset="-127"/>
              </a:rPr>
              <a:t>3</a:t>
            </a:r>
            <a:r>
              <a:rPr lang="zh-CN" altLang="en-US" sz="1700" dirty="0" smtClean="0">
                <a:solidFill>
                  <a:srgbClr val="FF0000"/>
                </a:solidFill>
                <a:ea typeface="MS Gothic" pitchFamily="49" charset="-128"/>
                <a:cs typeface="Gungsuh" pitchFamily="18" charset="-127"/>
              </a:rPr>
              <a:t>相似度人脸查询</a:t>
            </a:r>
            <a:endParaRPr lang="en-GB" sz="1700" dirty="0" smtClean="0">
              <a:solidFill>
                <a:srgbClr val="FF0000"/>
              </a:solidFill>
              <a:latin typeface="+mn-lt"/>
              <a:ea typeface="MS Gothic" pitchFamily="49" charset="-128"/>
              <a:cs typeface="Gungsuh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415305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8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4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7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0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8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8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  <p:bldP spid="19" grpId="0" animBg="1"/>
      <p:bldP spid="20" grpId="0" animBg="1"/>
      <p:bldP spid="22" grpId="0" animBg="1"/>
      <p:bldP spid="23" grpId="0"/>
      <p:bldP spid="24" grpId="0" animBg="1"/>
      <p:bldP spid="25" grpId="0"/>
      <p:bldP spid="29" grpId="0" animBg="1"/>
      <p:bldP spid="39" grpId="0"/>
      <p:bldP spid="42" grpId="0"/>
      <p:bldP spid="43" grpId="0" animBg="1"/>
      <p:bldP spid="45" grpId="0"/>
      <p:bldP spid="53" grpId="0" animBg="1"/>
      <p:bldP spid="54" grpId="0"/>
      <p:bldP spid="66" grpId="0"/>
      <p:bldP spid="70" grpId="0"/>
      <p:bldP spid="133" grpId="0"/>
      <p:bldP spid="92" grpId="0" animBg="1"/>
      <p:bldP spid="101" grpId="0" animBg="1"/>
      <p:bldP spid="14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系统设计－算法设计</a:t>
            </a:r>
            <a:endParaRPr kumimoji="1" lang="zh-CN" altLang="en-US" dirty="0"/>
          </a:p>
        </p:txBody>
      </p:sp>
      <p:graphicFrame>
        <p:nvGraphicFramePr>
          <p:cNvPr id="4" name="图表 3"/>
          <p:cNvGraphicFramePr/>
          <p:nvPr>
            <p:extLst>
              <p:ext uri="{D42A27DB-BD31-4B8C-83A1-F6EECF244321}">
                <p14:modId xmlns:p14="http://schemas.microsoft.com/office/powerpoint/2010/main" val="2933282191"/>
              </p:ext>
            </p:extLst>
          </p:nvPr>
        </p:nvGraphicFramePr>
        <p:xfrm>
          <a:off x="3318519" y="2525359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副标题 2"/>
          <p:cNvSpPr txBox="1">
            <a:spLocks/>
          </p:cNvSpPr>
          <p:nvPr/>
        </p:nvSpPr>
        <p:spPr>
          <a:xfrm>
            <a:off x="834708" y="3127687"/>
            <a:ext cx="2828997" cy="26001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Char char="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350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Wingdings 2" pitchFamily="18" charset="2"/>
              <a:buChar char="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7208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Wingdings 2" pitchFamily="18" charset="2"/>
              <a:buChar char="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5813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398713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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743200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087688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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 smtClean="0"/>
              <a:t>匹配算法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人脸相似度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用户信息匹配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眼角关系</a:t>
            </a:r>
            <a:endParaRPr kumimoji="1" lang="en-US" altLang="zh-CN" dirty="0" smtClean="0"/>
          </a:p>
          <a:p>
            <a:pPr lvl="2"/>
            <a:r>
              <a:rPr kumimoji="1" lang="zh-CN" altLang="en-US" dirty="0" smtClean="0"/>
              <a:t>机器学习确定阈值</a:t>
            </a:r>
            <a:r>
              <a:rPr kumimoji="1" lang="en-US" altLang="zh-CN" dirty="0" smtClean="0"/>
              <a:t>(k</a:t>
            </a:r>
            <a:r>
              <a:rPr kumimoji="1" lang="zh-CN" altLang="en-US" dirty="0" smtClean="0"/>
              <a:t>近邻）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29498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提纲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>
                <a:solidFill>
                  <a:schemeClr val="tx1"/>
                </a:solidFill>
              </a:rPr>
              <a:t>背景介绍</a:t>
            </a:r>
            <a:endParaRPr lang="en-US" altLang="zh-CN" dirty="0" smtClean="0">
              <a:solidFill>
                <a:schemeClr val="tx1"/>
              </a:solidFill>
            </a:endParaRPr>
          </a:p>
          <a:p>
            <a:r>
              <a:rPr lang="zh-CN" altLang="en-US" dirty="0" smtClean="0">
                <a:solidFill>
                  <a:srgbClr val="000000"/>
                </a:solidFill>
              </a:rPr>
              <a:t>系统设计</a:t>
            </a:r>
            <a:endParaRPr lang="en-US" altLang="zh-CN" dirty="0" smtClean="0">
              <a:solidFill>
                <a:srgbClr val="000000"/>
              </a:solidFill>
            </a:endParaRPr>
          </a:p>
          <a:p>
            <a:r>
              <a:rPr lang="zh-CN" altLang="en-US" dirty="0" smtClean="0">
                <a:solidFill>
                  <a:srgbClr val="FF0000"/>
                </a:solidFill>
              </a:rPr>
              <a:t>应用实现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lvl="1"/>
            <a:r>
              <a:rPr lang="zh-CN" altLang="en-US" dirty="0" smtClean="0">
                <a:solidFill>
                  <a:srgbClr val="FF0000"/>
                </a:solidFill>
              </a:rPr>
              <a:t>数据爬取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lvl="1"/>
            <a:r>
              <a:rPr lang="en-US" altLang="zh-CN" dirty="0" smtClean="0">
                <a:solidFill>
                  <a:srgbClr val="FF0000"/>
                </a:solidFill>
              </a:rPr>
              <a:t>Face++ SDK for </a:t>
            </a:r>
            <a:r>
              <a:rPr lang="en-US" altLang="zh-CN" dirty="0" err="1" smtClean="0">
                <a:solidFill>
                  <a:srgbClr val="FF0000"/>
                </a:solidFill>
              </a:rPr>
              <a:t>node.js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lvl="1"/>
            <a:r>
              <a:rPr lang="en-US" altLang="zh-CN" dirty="0" smtClean="0">
                <a:solidFill>
                  <a:srgbClr val="FF0000"/>
                </a:solidFill>
              </a:rPr>
              <a:t>Server</a:t>
            </a:r>
            <a:r>
              <a:rPr lang="zh-CN" altLang="en-US" dirty="0" smtClean="0">
                <a:solidFill>
                  <a:srgbClr val="FF0000"/>
                </a:solidFill>
              </a:rPr>
              <a:t>端实现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lvl="1"/>
            <a:r>
              <a:rPr lang="en-US" altLang="zh-CN" dirty="0" smtClean="0">
                <a:solidFill>
                  <a:srgbClr val="FF0000"/>
                </a:solidFill>
              </a:rPr>
              <a:t>Ionic </a:t>
            </a:r>
            <a:r>
              <a:rPr lang="zh-CN" altLang="en-US" dirty="0" smtClean="0">
                <a:solidFill>
                  <a:srgbClr val="FF0000"/>
                </a:solidFill>
              </a:rPr>
              <a:t>多平台移动应用实现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zh-CN" altLang="en-US" dirty="0" smtClean="0"/>
              <a:t>效果展示</a:t>
            </a:r>
          </a:p>
        </p:txBody>
      </p:sp>
    </p:spTree>
    <p:extLst>
      <p:ext uri="{BB962C8B-B14F-4D97-AF65-F5344CB8AC3E}">
        <p14:creationId xmlns:p14="http://schemas.microsoft.com/office/powerpoint/2010/main" val="7827594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醒目">
  <a:themeElements>
    <a:clrScheme name="Perception">
      <a:dk1>
        <a:sysClr val="windowText" lastClr="000000"/>
      </a:dk1>
      <a:lt1>
        <a:sysClr val="window" lastClr="FFFFFF"/>
      </a:lt1>
      <a:dk2>
        <a:srgbClr val="333333"/>
      </a:dk2>
      <a:lt2>
        <a:srgbClr val="BBC0AC"/>
      </a:lt2>
      <a:accent1>
        <a:srgbClr val="A2C816"/>
      </a:accent1>
      <a:accent2>
        <a:srgbClr val="E07602"/>
      </a:accent2>
      <a:accent3>
        <a:srgbClr val="E4C402"/>
      </a:accent3>
      <a:accent4>
        <a:srgbClr val="7DC1EF"/>
      </a:accent4>
      <a:accent5>
        <a:srgbClr val="21449B"/>
      </a:accent5>
      <a:accent6>
        <a:srgbClr val="A2B170"/>
      </a:accent6>
      <a:hlink>
        <a:srgbClr val="8DA440"/>
      </a:hlink>
      <a:folHlink>
        <a:srgbClr val="4C4F3F"/>
      </a:folHlink>
    </a:clrScheme>
    <a:fontScheme name="Perception">
      <a:maj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Perception">
      <a:fillStyleLst>
        <a:solidFill>
          <a:schemeClr val="phClr"/>
        </a:solidFill>
        <a:solidFill>
          <a:schemeClr val="phClr">
            <a:shade val="90000"/>
          </a:schemeClr>
        </a:solidFill>
        <a:solidFill>
          <a:schemeClr val="phClr">
            <a:shade val="80000"/>
          </a:schemeClr>
        </a:soli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>
              <a:alpha val="8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bliqueTopRight"/>
            <a:lightRig rig="threePt" dir="tl"/>
          </a:scene3d>
          <a:sp3d>
            <a:bevelT w="25400" h="25400"/>
          </a:sp3d>
        </a:effectStyle>
        <a:effectStyle>
          <a:effectLst/>
          <a:scene3d>
            <a:camera prst="perspectiveFront" fov="4200000"/>
            <a:lightRig rig="balanced" dir="tl">
              <a:rot lat="0" lon="0" rev="18600000"/>
            </a:lightRig>
          </a:scene3d>
          <a:sp3d prstMaterial="metal">
            <a:bevelT w="63500" h="50800" prst="angle"/>
          </a:sp3d>
        </a:effectStyle>
      </a:effectStyleLst>
      <a:bgFillStyleLst>
        <a:solidFill>
          <a:schemeClr val="phClr">
            <a:tint val="90000"/>
          </a:schemeClr>
        </a:solidFill>
        <a:solidFill>
          <a:schemeClr val="phClr">
            <a:tint val="50000"/>
          </a:schemeClr>
        </a:solidFill>
        <a:solidFill>
          <a:schemeClr val="phClr">
            <a:shade val="6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醒目.thmx</Template>
  <TotalTime>253</TotalTime>
  <Words>232</Words>
  <Application>Microsoft Macintosh PowerPoint</Application>
  <PresentationFormat>全屏显示(4:3)</PresentationFormat>
  <Paragraphs>97</Paragraphs>
  <Slides>17</Slides>
  <Notes>2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18" baseType="lpstr">
      <vt:lpstr>醒目</vt:lpstr>
      <vt:lpstr>基于人脸识别技术 的轻量级社交平台</vt:lpstr>
      <vt:lpstr>提纲</vt:lpstr>
      <vt:lpstr>背景介绍－移动图片分享应用的火热</vt:lpstr>
      <vt:lpstr>背景介绍－现有扩展设计圈方式的缺陷</vt:lpstr>
      <vt:lpstr>背景介绍－人脸技术的应用</vt:lpstr>
      <vt:lpstr>提纲</vt:lpstr>
      <vt:lpstr>系统设计－逻辑设计</vt:lpstr>
      <vt:lpstr>系统设计－算法设计</vt:lpstr>
      <vt:lpstr>提纲</vt:lpstr>
      <vt:lpstr>应用实现－数据爬取</vt:lpstr>
      <vt:lpstr>应用实现－数据爬取</vt:lpstr>
      <vt:lpstr>应用实现－Face++ SDK</vt:lpstr>
      <vt:lpstr>应用实现－server端</vt:lpstr>
      <vt:lpstr>应用实现－ionic应用端</vt:lpstr>
      <vt:lpstr>提纲</vt:lpstr>
      <vt:lpstr>效果展示</vt:lpstr>
      <vt:lpstr>谢谢！欢迎提问</vt:lpstr>
    </vt:vector>
  </TitlesOfParts>
  <Company>PKU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基于人脸识别技术 的轻量级社交平台</dc:title>
  <dc:creator>Pluto She</dc:creator>
  <cp:lastModifiedBy>Pluto She</cp:lastModifiedBy>
  <cp:revision>27</cp:revision>
  <dcterms:created xsi:type="dcterms:W3CDTF">2015-05-27T05:32:37Z</dcterms:created>
  <dcterms:modified xsi:type="dcterms:W3CDTF">2015-05-28T08:35:45Z</dcterms:modified>
</cp:coreProperties>
</file>

<file path=docProps/thumbnail.jpeg>
</file>